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</p:sldMasterIdLst>
  <p:notesMasterIdLst>
    <p:notesMasterId r:id="rId60"/>
  </p:notesMasterIdLst>
  <p:sldIdLst>
    <p:sldId id="270" r:id="rId5"/>
    <p:sldId id="322" r:id="rId6"/>
    <p:sldId id="323" r:id="rId7"/>
    <p:sldId id="324" r:id="rId8"/>
    <p:sldId id="325" r:id="rId9"/>
    <p:sldId id="326" r:id="rId10"/>
    <p:sldId id="332" r:id="rId11"/>
    <p:sldId id="331" r:id="rId12"/>
    <p:sldId id="334" r:id="rId13"/>
    <p:sldId id="338" r:id="rId14"/>
    <p:sldId id="339" r:id="rId15"/>
    <p:sldId id="340" r:id="rId16"/>
    <p:sldId id="341" r:id="rId17"/>
    <p:sldId id="342" r:id="rId18"/>
    <p:sldId id="328" r:id="rId19"/>
    <p:sldId id="343" r:id="rId20"/>
    <p:sldId id="345" r:id="rId21"/>
    <p:sldId id="352" r:id="rId22"/>
    <p:sldId id="355" r:id="rId23"/>
    <p:sldId id="358" r:id="rId24"/>
    <p:sldId id="359" r:id="rId25"/>
    <p:sldId id="360" r:id="rId26"/>
    <p:sldId id="361" r:id="rId27"/>
    <p:sldId id="364" r:id="rId28"/>
    <p:sldId id="362" r:id="rId29"/>
    <p:sldId id="363" r:id="rId30"/>
    <p:sldId id="365" r:id="rId31"/>
    <p:sldId id="366" r:id="rId32"/>
    <p:sldId id="368" r:id="rId33"/>
    <p:sldId id="370" r:id="rId34"/>
    <p:sldId id="371" r:id="rId35"/>
    <p:sldId id="369" r:id="rId36"/>
    <p:sldId id="367" r:id="rId37"/>
    <p:sldId id="376" r:id="rId38"/>
    <p:sldId id="373" r:id="rId39"/>
    <p:sldId id="377" r:id="rId40"/>
    <p:sldId id="346" r:id="rId41"/>
    <p:sldId id="374" r:id="rId42"/>
    <p:sldId id="378" r:id="rId43"/>
    <p:sldId id="379" r:id="rId44"/>
    <p:sldId id="380" r:id="rId45"/>
    <p:sldId id="348" r:id="rId46"/>
    <p:sldId id="329" r:id="rId47"/>
    <p:sldId id="375" r:id="rId48"/>
    <p:sldId id="353" r:id="rId49"/>
    <p:sldId id="354" r:id="rId50"/>
    <p:sldId id="351" r:id="rId51"/>
    <p:sldId id="344" r:id="rId52"/>
    <p:sldId id="350" r:id="rId53"/>
    <p:sldId id="347" r:id="rId54"/>
    <p:sldId id="372" r:id="rId55"/>
    <p:sldId id="381" r:id="rId56"/>
    <p:sldId id="382" r:id="rId57"/>
    <p:sldId id="349" r:id="rId58"/>
    <p:sldId id="333" r:id="rId59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55BD7C-AD64-4712-B0A2-E8F1476F7693}">
          <p14:sldIdLst>
            <p14:sldId id="270"/>
            <p14:sldId id="322"/>
            <p14:sldId id="323"/>
            <p14:sldId id="324"/>
            <p14:sldId id="325"/>
            <p14:sldId id="326"/>
            <p14:sldId id="332"/>
            <p14:sldId id="331"/>
            <p14:sldId id="334"/>
            <p14:sldId id="338"/>
            <p14:sldId id="339"/>
            <p14:sldId id="340"/>
            <p14:sldId id="341"/>
            <p14:sldId id="342"/>
            <p14:sldId id="328"/>
            <p14:sldId id="343"/>
            <p14:sldId id="345"/>
            <p14:sldId id="352"/>
            <p14:sldId id="355"/>
            <p14:sldId id="358"/>
            <p14:sldId id="359"/>
            <p14:sldId id="360"/>
            <p14:sldId id="361"/>
            <p14:sldId id="364"/>
            <p14:sldId id="362"/>
            <p14:sldId id="363"/>
            <p14:sldId id="365"/>
            <p14:sldId id="366"/>
            <p14:sldId id="368"/>
            <p14:sldId id="370"/>
            <p14:sldId id="371"/>
            <p14:sldId id="369"/>
            <p14:sldId id="367"/>
            <p14:sldId id="376"/>
            <p14:sldId id="373"/>
            <p14:sldId id="377"/>
            <p14:sldId id="346"/>
            <p14:sldId id="374"/>
            <p14:sldId id="378"/>
            <p14:sldId id="379"/>
            <p14:sldId id="380"/>
            <p14:sldId id="348"/>
            <p14:sldId id="329"/>
            <p14:sldId id="375"/>
            <p14:sldId id="353"/>
            <p14:sldId id="354"/>
            <p14:sldId id="351"/>
            <p14:sldId id="344"/>
            <p14:sldId id="350"/>
            <p14:sldId id="347"/>
            <p14:sldId id="372"/>
            <p14:sldId id="381"/>
            <p14:sldId id="382"/>
            <p14:sldId id="349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2CC"/>
    <a:srgbClr val="0D4044"/>
    <a:srgbClr val="8F919B"/>
    <a:srgbClr val="194B4E"/>
    <a:srgbClr val="004B41"/>
    <a:srgbClr val="CFD3E2"/>
    <a:srgbClr val="EEEEEE"/>
    <a:srgbClr val="CBDDD8"/>
    <a:srgbClr val="009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1D2B5-E85C-2EF5-A1A8-C807CF5AD713}" v="2" dt="2025-10-01T12:59:31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37" autoAdjust="0"/>
    <p:restoredTop sz="95461" autoAdjust="0"/>
  </p:normalViewPr>
  <p:slideViewPr>
    <p:cSldViewPr snapToGrid="0">
      <p:cViewPr varScale="1">
        <p:scale>
          <a:sx n="88" d="100"/>
          <a:sy n="88" d="100"/>
        </p:scale>
        <p:origin x="588" y="78"/>
      </p:cViewPr>
      <p:guideLst>
        <p:guide orient="horz" pos="2159"/>
        <p:guide pos="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fau, Johannes (ITIV)" userId="S::nq5949@kit.edu::f45289cd-052c-4bc4-b907-bb8bfa928823" providerId="AD" clId="Web-{E7E1D2B5-E85C-2EF5-A1A8-C807CF5AD713}"/>
    <pc:docChg chg="modSld">
      <pc:chgData name="Pfau, Johannes (ITIV)" userId="S::nq5949@kit.edu::f45289cd-052c-4bc4-b907-bb8bfa928823" providerId="AD" clId="Web-{E7E1D2B5-E85C-2EF5-A1A8-C807CF5AD713}" dt="2025-10-01T12:59:31.295" v="1" actId="1076"/>
      <pc:docMkLst>
        <pc:docMk/>
      </pc:docMkLst>
      <pc:sldChg chg="modSp">
        <pc:chgData name="Pfau, Johannes (ITIV)" userId="S::nq5949@kit.edu::f45289cd-052c-4bc4-b907-bb8bfa928823" providerId="AD" clId="Web-{E7E1D2B5-E85C-2EF5-A1A8-C807CF5AD713}" dt="2025-10-01T12:59:31.295" v="1" actId="1076"/>
        <pc:sldMkLst>
          <pc:docMk/>
          <pc:sldMk cId="760909001" sldId="304"/>
        </pc:sldMkLst>
        <pc:spChg chg="mod">
          <ac:chgData name="Pfau, Johannes (ITIV)" userId="S::nq5949@kit.edu::f45289cd-052c-4bc4-b907-bb8bfa928823" providerId="AD" clId="Web-{E7E1D2B5-E85C-2EF5-A1A8-C807CF5AD713}" dt="2025-10-01T12:59:31.295" v="1" actId="1076"/>
          <ac:spMkLst>
            <pc:docMk/>
            <pc:sldMk cId="760909001" sldId="304"/>
            <ac:spMk id="2" creationId="{90EBCB3B-FCBD-45F0-B270-65556AEA503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20.10.2025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86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10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5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https://hookpad.hooktheory.com/?idOfSong=VMgJEbnymqK&amp;enableYouTube=false&amp;openBandEditorOnInit=true</a:t>
            </a:r>
          </a:p>
          <a:p>
            <a:r>
              <a:rPr lang="en-US" dirty="0"/>
              <a:t>https://www.scorio.com/de/new-score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48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0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08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61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62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39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8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09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48180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D60EF1-936B-417C-9C2C-834E3CB9E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33920" y="561790"/>
            <a:ext cx="1750760" cy="8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40BA0-6420-49D6-A81B-15ED2F389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ED8E86-41F7-4895-B77D-9D6B6A3677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A141C710-2795-45C0-8785-EF25BA059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3513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336D00A2-5C06-4091-B527-898E68BEFF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94600" y="1583513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7D5002A-6840-480B-A49E-287E578B3B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759" y="3978275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9919FB5-B167-4506-8616-30ED565044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94600" y="3978275"/>
            <a:ext cx="2646000" cy="2232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32155C-BF26-4A34-B0F8-63990B0FD1F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0748BB1-8001-42E1-B549-5121E7012EF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C704E5B-EC4C-4A7F-82DA-B863BE622D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5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32">
          <p15:clr>
            <a:srgbClr val="FBAE40"/>
          </p15:clr>
        </p15:guide>
        <p15:guide id="3" orient="horz" pos="2500">
          <p15:clr>
            <a:srgbClr val="FBAE40"/>
          </p15:clr>
        </p15:guide>
        <p15:guide id="4" pos="5246">
          <p15:clr>
            <a:srgbClr val="FBAE40"/>
          </p15:clr>
        </p15:guide>
        <p15:guide id="5" pos="3908">
          <p15:clr>
            <a:srgbClr val="FBAE40"/>
          </p15:clr>
        </p15:guide>
        <p15:guide id="6" pos="3840">
          <p15:clr>
            <a:srgbClr val="FBAE40"/>
          </p15:clr>
        </p15:guide>
        <p15:guide id="7" pos="73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6-fold ima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2EDF9-4C86-44C1-AB73-56B63F8D9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60EB0-85D2-4951-A881-F526A76AD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399" y="1583513"/>
            <a:ext cx="11142663" cy="26988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C906F7C2-81DD-42CC-8E16-ED349F4112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15881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D4B05D81-9CED-4A97-BBC0-115776ACDA5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3762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A63CBBAA-A0DA-44B3-ABF2-BEF1BBBE85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1643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E7A6F424-6EFA-43D4-B024-897D09D7D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9524" y="4491367"/>
            <a:ext cx="1692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9" name="Bildplatzhalter 29">
            <a:extLst>
              <a:ext uri="{FF2B5EF4-FFF2-40B4-BE49-F238E27FC236}">
                <a16:creationId xmlns:a16="http://schemas.microsoft.com/office/drawing/2014/main" id="{D9A1846A-F862-48DE-8787-561D68C4E2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67405" y="4491367"/>
            <a:ext cx="1692000" cy="1692000"/>
          </a:xfrm>
          <a:prstGeom prst="round1Rect">
            <a:avLst/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Tx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0" name="Bildplatzhalter 39">
            <a:extLst>
              <a:ext uri="{FF2B5EF4-FFF2-40B4-BE49-F238E27FC236}">
                <a16:creationId xmlns:a16="http://schemas.microsoft.com/office/drawing/2014/main" id="{645ECE48-FC67-480A-97DF-236CBA0F71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2084" y="4491367"/>
            <a:ext cx="1687916" cy="1692000"/>
          </a:xfrm>
          <a:custGeom>
            <a:avLst/>
            <a:gdLst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3187"/>
              <a:gd name="connsiteY0" fmla="*/ 209819 h 1258887"/>
              <a:gd name="connsiteX1" fmla="*/ 209819 w 1373187"/>
              <a:gd name="connsiteY1" fmla="*/ 0 h 1258887"/>
              <a:gd name="connsiteX2" fmla="*/ 1163368 w 1373187"/>
              <a:gd name="connsiteY2" fmla="*/ 0 h 1258887"/>
              <a:gd name="connsiteX3" fmla="*/ 1373187 w 1373187"/>
              <a:gd name="connsiteY3" fmla="*/ 209819 h 1258887"/>
              <a:gd name="connsiteX4" fmla="*/ 1373187 w 1373187"/>
              <a:gd name="connsiteY4" fmla="*/ 1049068 h 1258887"/>
              <a:gd name="connsiteX5" fmla="*/ 1163368 w 1373187"/>
              <a:gd name="connsiteY5" fmla="*/ 1258887 h 1258887"/>
              <a:gd name="connsiteX6" fmla="*/ 209819 w 1373187"/>
              <a:gd name="connsiteY6" fmla="*/ 1258887 h 1258887"/>
              <a:gd name="connsiteX7" fmla="*/ 0 w 1373187"/>
              <a:gd name="connsiteY7" fmla="*/ 1049068 h 1258887"/>
              <a:gd name="connsiteX8" fmla="*/ 0 w 1373187"/>
              <a:gd name="connsiteY8" fmla="*/ 209819 h 1258887"/>
              <a:gd name="connsiteX0" fmla="*/ 0 w 1375908"/>
              <a:gd name="connsiteY0" fmla="*/ 209819 h 1258887"/>
              <a:gd name="connsiteX1" fmla="*/ 209819 w 1375908"/>
              <a:gd name="connsiteY1" fmla="*/ 0 h 1258887"/>
              <a:gd name="connsiteX2" fmla="*/ 1163368 w 1375908"/>
              <a:gd name="connsiteY2" fmla="*/ 0 h 1258887"/>
              <a:gd name="connsiteX3" fmla="*/ 1373187 w 1375908"/>
              <a:gd name="connsiteY3" fmla="*/ 209819 h 1258887"/>
              <a:gd name="connsiteX4" fmla="*/ 1375908 w 1375908"/>
              <a:gd name="connsiteY4" fmla="*/ 1258618 h 1258887"/>
              <a:gd name="connsiteX5" fmla="*/ 1163368 w 1375908"/>
              <a:gd name="connsiteY5" fmla="*/ 1258887 h 1258887"/>
              <a:gd name="connsiteX6" fmla="*/ 209819 w 1375908"/>
              <a:gd name="connsiteY6" fmla="*/ 1258887 h 1258887"/>
              <a:gd name="connsiteX7" fmla="*/ 0 w 1375908"/>
              <a:gd name="connsiteY7" fmla="*/ 1049068 h 1258887"/>
              <a:gd name="connsiteX8" fmla="*/ 0 w 1375908"/>
              <a:gd name="connsiteY8" fmla="*/ 209819 h 1258887"/>
              <a:gd name="connsiteX0" fmla="*/ 0 w 1375908"/>
              <a:gd name="connsiteY0" fmla="*/ 209819 h 1258887"/>
              <a:gd name="connsiteX1" fmla="*/ 209819 w 1375908"/>
              <a:gd name="connsiteY1" fmla="*/ 0 h 1258887"/>
              <a:gd name="connsiteX2" fmla="*/ 1163368 w 1375908"/>
              <a:gd name="connsiteY2" fmla="*/ 0 h 1258887"/>
              <a:gd name="connsiteX3" fmla="*/ 1373187 w 1375908"/>
              <a:gd name="connsiteY3" fmla="*/ 209819 h 1258887"/>
              <a:gd name="connsiteX4" fmla="*/ 1375908 w 1375908"/>
              <a:gd name="connsiteY4" fmla="*/ 1258618 h 1258887"/>
              <a:gd name="connsiteX5" fmla="*/ 1163368 w 1375908"/>
              <a:gd name="connsiteY5" fmla="*/ 1258887 h 1258887"/>
              <a:gd name="connsiteX6" fmla="*/ 209819 w 1375908"/>
              <a:gd name="connsiteY6" fmla="*/ 1258887 h 1258887"/>
              <a:gd name="connsiteX7" fmla="*/ 0 w 1375908"/>
              <a:gd name="connsiteY7" fmla="*/ 1049068 h 1258887"/>
              <a:gd name="connsiteX8" fmla="*/ 0 w 1375908"/>
              <a:gd name="connsiteY8" fmla="*/ 209819 h 1258887"/>
              <a:gd name="connsiteX0" fmla="*/ 0 w 1375908"/>
              <a:gd name="connsiteY0" fmla="*/ 213447 h 1262515"/>
              <a:gd name="connsiteX1" fmla="*/ 8434 w 1375908"/>
              <a:gd name="connsiteY1" fmla="*/ 0 h 1262515"/>
              <a:gd name="connsiteX2" fmla="*/ 1163368 w 1375908"/>
              <a:gd name="connsiteY2" fmla="*/ 3628 h 1262515"/>
              <a:gd name="connsiteX3" fmla="*/ 1373187 w 1375908"/>
              <a:gd name="connsiteY3" fmla="*/ 213447 h 1262515"/>
              <a:gd name="connsiteX4" fmla="*/ 1375908 w 1375908"/>
              <a:gd name="connsiteY4" fmla="*/ 1262246 h 1262515"/>
              <a:gd name="connsiteX5" fmla="*/ 1163368 w 1375908"/>
              <a:gd name="connsiteY5" fmla="*/ 1262515 h 1262515"/>
              <a:gd name="connsiteX6" fmla="*/ 209819 w 1375908"/>
              <a:gd name="connsiteY6" fmla="*/ 1262515 h 1262515"/>
              <a:gd name="connsiteX7" fmla="*/ 0 w 1375908"/>
              <a:gd name="connsiteY7" fmla="*/ 1052696 h 1262515"/>
              <a:gd name="connsiteX8" fmla="*/ 0 w 1375908"/>
              <a:gd name="connsiteY8" fmla="*/ 213447 h 1262515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9 h 1258887"/>
              <a:gd name="connsiteX1" fmla="*/ 0 w 1380174"/>
              <a:gd name="connsiteY1" fmla="*/ 1 h 1258887"/>
              <a:gd name="connsiteX2" fmla="*/ 1167634 w 1380174"/>
              <a:gd name="connsiteY2" fmla="*/ 0 h 1258887"/>
              <a:gd name="connsiteX3" fmla="*/ 1377453 w 1380174"/>
              <a:gd name="connsiteY3" fmla="*/ 209819 h 1258887"/>
              <a:gd name="connsiteX4" fmla="*/ 1380174 w 1380174"/>
              <a:gd name="connsiteY4" fmla="*/ 1258618 h 1258887"/>
              <a:gd name="connsiteX5" fmla="*/ 1167634 w 1380174"/>
              <a:gd name="connsiteY5" fmla="*/ 1258887 h 1258887"/>
              <a:gd name="connsiteX6" fmla="*/ 214085 w 1380174"/>
              <a:gd name="connsiteY6" fmla="*/ 1258887 h 1258887"/>
              <a:gd name="connsiteX7" fmla="*/ 4266 w 1380174"/>
              <a:gd name="connsiteY7" fmla="*/ 1049068 h 1258887"/>
              <a:gd name="connsiteX8" fmla="*/ 4266 w 1380174"/>
              <a:gd name="connsiteY8" fmla="*/ 209819 h 1258887"/>
              <a:gd name="connsiteX0" fmla="*/ 4266 w 1380174"/>
              <a:gd name="connsiteY0" fmla="*/ 209818 h 1258886"/>
              <a:gd name="connsiteX1" fmla="*/ 0 w 1380174"/>
              <a:gd name="connsiteY1" fmla="*/ 0 h 1258886"/>
              <a:gd name="connsiteX2" fmla="*/ 1374463 w 1380174"/>
              <a:gd name="connsiteY2" fmla="*/ 1813 h 1258886"/>
              <a:gd name="connsiteX3" fmla="*/ 1377453 w 1380174"/>
              <a:gd name="connsiteY3" fmla="*/ 209818 h 1258886"/>
              <a:gd name="connsiteX4" fmla="*/ 1380174 w 1380174"/>
              <a:gd name="connsiteY4" fmla="*/ 1258617 h 1258886"/>
              <a:gd name="connsiteX5" fmla="*/ 1167634 w 1380174"/>
              <a:gd name="connsiteY5" fmla="*/ 1258886 h 1258886"/>
              <a:gd name="connsiteX6" fmla="*/ 214085 w 1380174"/>
              <a:gd name="connsiteY6" fmla="*/ 1258886 h 1258886"/>
              <a:gd name="connsiteX7" fmla="*/ 4266 w 1380174"/>
              <a:gd name="connsiteY7" fmla="*/ 1049067 h 1258886"/>
              <a:gd name="connsiteX8" fmla="*/ 4266 w 1380174"/>
              <a:gd name="connsiteY8" fmla="*/ 209818 h 1258886"/>
              <a:gd name="connsiteX0" fmla="*/ 935 w 1376843"/>
              <a:gd name="connsiteY0" fmla="*/ 209818 h 1258886"/>
              <a:gd name="connsiteX1" fmla="*/ 0 w 1376843"/>
              <a:gd name="connsiteY1" fmla="*/ 0 h 1258886"/>
              <a:gd name="connsiteX2" fmla="*/ 1371132 w 1376843"/>
              <a:gd name="connsiteY2" fmla="*/ 1813 h 1258886"/>
              <a:gd name="connsiteX3" fmla="*/ 1374122 w 1376843"/>
              <a:gd name="connsiteY3" fmla="*/ 209818 h 1258886"/>
              <a:gd name="connsiteX4" fmla="*/ 1376843 w 1376843"/>
              <a:gd name="connsiteY4" fmla="*/ 1258617 h 1258886"/>
              <a:gd name="connsiteX5" fmla="*/ 1164303 w 1376843"/>
              <a:gd name="connsiteY5" fmla="*/ 1258886 h 1258886"/>
              <a:gd name="connsiteX6" fmla="*/ 210754 w 1376843"/>
              <a:gd name="connsiteY6" fmla="*/ 1258886 h 1258886"/>
              <a:gd name="connsiteX7" fmla="*/ 935 w 1376843"/>
              <a:gd name="connsiteY7" fmla="*/ 1049067 h 1258886"/>
              <a:gd name="connsiteX8" fmla="*/ 935 w 1376843"/>
              <a:gd name="connsiteY8" fmla="*/ 209818 h 125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843" h="1258886">
                <a:moveTo>
                  <a:pt x="935" y="209818"/>
                </a:moveTo>
                <a:cubicBezTo>
                  <a:pt x="623" y="139879"/>
                  <a:pt x="312" y="69939"/>
                  <a:pt x="0" y="0"/>
                </a:cubicBezTo>
                <a:lnTo>
                  <a:pt x="1371132" y="1813"/>
                </a:lnTo>
                <a:cubicBezTo>
                  <a:pt x="1372129" y="71148"/>
                  <a:pt x="1373125" y="140483"/>
                  <a:pt x="1374122" y="209818"/>
                </a:cubicBezTo>
                <a:lnTo>
                  <a:pt x="1376843" y="1258617"/>
                </a:lnTo>
                <a:lnTo>
                  <a:pt x="1164303" y="1258886"/>
                </a:lnTo>
                <a:lnTo>
                  <a:pt x="210754" y="1258886"/>
                </a:lnTo>
                <a:cubicBezTo>
                  <a:pt x="94874" y="1258886"/>
                  <a:pt x="935" y="1164947"/>
                  <a:pt x="935" y="1049067"/>
                </a:cubicBezTo>
                <a:lnTo>
                  <a:pt x="935" y="209818"/>
                </a:lnTo>
                <a:close/>
              </a:path>
            </a:pathLst>
          </a:cu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248E5F1-C062-4C71-84E7-A7FAA079D6A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7B99F9-D052-4475-86A9-52A23B224D2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CDF186-7D48-4EC2-9063-405D77D7CCC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3-fold ima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2EDF9-4C86-44C1-AB73-56B63F8D9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60EB0-85D2-4951-A881-F526A76ADBF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399" y="1583513"/>
            <a:ext cx="11142663" cy="27614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4D6DDE95-0BCC-4371-8AF1-E1A60A0563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84034" y="4491367"/>
            <a:ext cx="3636000" cy="1692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3" name="Bildplatzhalter 29">
            <a:extLst>
              <a:ext uri="{FF2B5EF4-FFF2-40B4-BE49-F238E27FC236}">
                <a16:creationId xmlns:a16="http://schemas.microsoft.com/office/drawing/2014/main" id="{6AC81498-4142-452C-BA97-55BD956F34D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35984" y="4491367"/>
            <a:ext cx="3636000" cy="1692000"/>
          </a:xfrm>
          <a:prstGeom prst="round1Rect">
            <a:avLst/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Tx/>
              <a:buNone/>
              <a:tabLst/>
              <a:defRPr/>
            </a:pPr>
            <a:r>
              <a:rPr lang="en-US" dirty="0"/>
              <a:t>Please insert a picture in the slide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A9E5B6E3-DFFA-4600-93DE-ABBD2882AF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2084" y="4491367"/>
            <a:ext cx="3636000" cy="1692000"/>
          </a:xfrm>
          <a:custGeom>
            <a:avLst/>
            <a:gdLst>
              <a:gd name="connsiteX0" fmla="*/ 0 w 3636000"/>
              <a:gd name="connsiteY0" fmla="*/ 0 h 1692000"/>
              <a:gd name="connsiteX1" fmla="*/ 1505722 w 3636000"/>
              <a:gd name="connsiteY1" fmla="*/ 2178 h 1692000"/>
              <a:gd name="connsiteX2" fmla="*/ 1505722 w 3636000"/>
              <a:gd name="connsiteY2" fmla="*/ 0 h 1692000"/>
              <a:gd name="connsiteX3" fmla="*/ 3636000 w 3636000"/>
              <a:gd name="connsiteY3" fmla="*/ 0 h 1692000"/>
              <a:gd name="connsiteX4" fmla="*/ 3636000 w 3636000"/>
              <a:gd name="connsiteY4" fmla="*/ 1692000 h 1692000"/>
              <a:gd name="connsiteX5" fmla="*/ 1505722 w 3636000"/>
              <a:gd name="connsiteY5" fmla="*/ 1692000 h 1692000"/>
              <a:gd name="connsiteX6" fmla="*/ 1505722 w 3636000"/>
              <a:gd name="connsiteY6" fmla="*/ 1691897 h 1692000"/>
              <a:gd name="connsiteX7" fmla="*/ 1430810 w 3636000"/>
              <a:gd name="connsiteY7" fmla="*/ 1692000 h 1692000"/>
              <a:gd name="connsiteX8" fmla="*/ 258995 w 3636000"/>
              <a:gd name="connsiteY8" fmla="*/ 1692000 h 1692000"/>
              <a:gd name="connsiteX9" fmla="*/ 1149 w 3636000"/>
              <a:gd name="connsiteY9" fmla="*/ 1409994 h 1692000"/>
              <a:gd name="connsiteX10" fmla="*/ 1149 w 3636000"/>
              <a:gd name="connsiteY10" fmla="*/ 282005 h 1692000"/>
              <a:gd name="connsiteX11" fmla="*/ 0 w 3636000"/>
              <a:gd name="connsiteY11" fmla="*/ 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36000" h="1692000">
                <a:moveTo>
                  <a:pt x="0" y="0"/>
                </a:moveTo>
                <a:lnTo>
                  <a:pt x="1505722" y="2178"/>
                </a:lnTo>
                <a:lnTo>
                  <a:pt x="1505722" y="0"/>
                </a:lnTo>
                <a:lnTo>
                  <a:pt x="3636000" y="0"/>
                </a:lnTo>
                <a:lnTo>
                  <a:pt x="3636000" y="1692000"/>
                </a:lnTo>
                <a:lnTo>
                  <a:pt x="1505722" y="1692000"/>
                </a:lnTo>
                <a:lnTo>
                  <a:pt x="1505722" y="1691897"/>
                </a:lnTo>
                <a:lnTo>
                  <a:pt x="1430810" y="1692000"/>
                </a:lnTo>
                <a:lnTo>
                  <a:pt x="258995" y="1692000"/>
                </a:lnTo>
                <a:cubicBezTo>
                  <a:pt x="116591" y="1692000"/>
                  <a:pt x="1149" y="1565742"/>
                  <a:pt x="1149" y="1409994"/>
                </a:cubicBezTo>
                <a:lnTo>
                  <a:pt x="1149" y="282005"/>
                </a:lnTo>
                <a:cubicBezTo>
                  <a:pt x="766" y="188004"/>
                  <a:pt x="384" y="94001"/>
                  <a:pt x="0" y="0"/>
                </a:cubicBezTo>
                <a:close/>
              </a:path>
            </a:pathLst>
          </a:cu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347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Pct val="88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a picture in the slide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39C432-61A6-4BF6-9E78-9065D98CFA7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459493-E3E3-4C13-B68E-E2429E4DB2E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00B5AF-C1EC-42A7-952A-005FDBAFCE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1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E70E11-27F6-4438-BEB4-43A7C98D71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C8E022-8951-4910-80FE-C4F1332238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BFA0AA-07CE-4D37-8227-CE7688013C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CE43-0FFE-4C7E-8A27-08C87D436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7F378B1-BE15-4200-9A8F-E12F83C197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95309" y="1599359"/>
            <a:ext cx="7963091" cy="459632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F9E61BAC-08CF-4B35-9480-0B2132BEDC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5480" y="1599360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E9B6A0F-FE31-4B46-91AE-25CC212FDA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5480" y="3177524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EC60452-1F1A-4B79-B14F-D008E50D1EC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5480" y="4755689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6B966BB1-3055-4CA2-877D-9BA0754B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06238" y="1587668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F3B0B207-D704-40B1-9814-661016B2222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06238" y="3165832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3931DF71-D659-4090-A9C2-AD6CBE000E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06238" y="4743997"/>
            <a:ext cx="1440000" cy="14400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888F5D82-95AA-4D98-A930-E10536B853A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2EB5CC29-AD91-4D9F-BA70-1CF90ABF4BC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F17645-14ED-45DC-9499-C80D58AD6B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87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inar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A1B4E75-CFA4-4FEA-9447-4375A57ACD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10684" y="3159302"/>
            <a:ext cx="4458761" cy="2070243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357D5B-EAB3-41B3-8ECA-BF76356210C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5578" y="3159303"/>
            <a:ext cx="6707529" cy="29973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0" name="Rechteck: diagonal liegende Ecken abgerundet 9">
            <a:extLst>
              <a:ext uri="{FF2B5EF4-FFF2-40B4-BE49-F238E27FC236}">
                <a16:creationId xmlns:a16="http://schemas.microsoft.com/office/drawing/2014/main" id="{5E3FE79A-552F-41F1-8696-CE2A8F93D0EB}"/>
              </a:ext>
            </a:extLst>
          </p:cNvPr>
          <p:cNvSpPr/>
          <p:nvPr userDrawn="1"/>
        </p:nvSpPr>
        <p:spPr>
          <a:xfrm rot="10800000" flipV="1">
            <a:off x="7410679" y="5422061"/>
            <a:ext cx="4458763" cy="734602"/>
          </a:xfrm>
          <a:prstGeom prst="round2DiagRect">
            <a:avLst/>
          </a:prstGeom>
          <a:solidFill>
            <a:srgbClr val="BAC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61EBD1D-4A80-46BD-8514-59672DBFE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78" y="394871"/>
            <a:ext cx="9181326" cy="767748"/>
          </a:xfrm>
        </p:spPr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id="{C11D35BF-BD0F-4D49-ABEB-9A5D4E683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579" y="1355135"/>
            <a:ext cx="11363864" cy="16116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Description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placeholder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6090E4B-B2F6-49F4-AEC3-569D0FE880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3348" y="5841321"/>
            <a:ext cx="4187112" cy="23584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Email </a:t>
            </a:r>
            <a:r>
              <a:rPr lang="de-DE" dirty="0" err="1"/>
              <a:t>address</a:t>
            </a:r>
            <a:r>
              <a:rPr lang="de-DE" dirty="0"/>
              <a:t> / </a:t>
            </a:r>
            <a:r>
              <a:rPr lang="de-DE" dirty="0" err="1"/>
              <a:t>phone</a:t>
            </a:r>
            <a:r>
              <a:rPr lang="de-DE" dirty="0"/>
              <a:t> </a:t>
            </a:r>
            <a:r>
              <a:rPr lang="de-DE" dirty="0" err="1"/>
              <a:t>number</a:t>
            </a:r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AD70AA46-B77C-4731-98A0-632EA6C41D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3348" y="5542122"/>
            <a:ext cx="4187112" cy="27351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First name Last name (Room 000)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913724-580A-4E23-8999-50425D3C50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793CBBA-9966-467B-92D0-2B687C01E2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F78D8F-4BDE-4744-A179-09A117FD43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33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12272-1F4B-4000-BEC2-BA33AA5A7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Social</a:t>
            </a:r>
            <a:r>
              <a:rPr lang="de-DE" dirty="0"/>
              <a:t> Media:</a:t>
            </a:r>
          </a:p>
        </p:txBody>
      </p:sp>
      <p:pic>
        <p:nvPicPr>
          <p:cNvPr id="5" name="Picture 2" descr="Das sind die Social-Media-Icons, die du wirklich nutzen darfst">
            <a:extLst>
              <a:ext uri="{FF2B5EF4-FFF2-40B4-BE49-F238E27FC236}">
                <a16:creationId xmlns:a16="http://schemas.microsoft.com/office/drawing/2014/main" id="{6B8CB856-CD6F-48DE-8283-018AF5B5C3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605" y="1678595"/>
            <a:ext cx="1617180" cy="16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ogo-facebook -">
            <a:extLst>
              <a:ext uri="{FF2B5EF4-FFF2-40B4-BE49-F238E27FC236}">
                <a16:creationId xmlns:a16="http://schemas.microsoft.com/office/drawing/2014/main" id="{5FCC6106-A444-40A4-9F4A-1A0396E363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412" y="1527107"/>
            <a:ext cx="1937544" cy="19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atei:LinkedIn logo initials.png – Wikipedia">
            <a:extLst>
              <a:ext uri="{FF2B5EF4-FFF2-40B4-BE49-F238E27FC236}">
                <a16:creationId xmlns:a16="http://schemas.microsoft.com/office/drawing/2014/main" id="{0B18F4A1-71B8-4F51-A57D-A5C4AB5F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434" y="1704408"/>
            <a:ext cx="1589334" cy="15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4EE5A7-DBD2-4227-9EBF-FAD270BB86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7" y="3464651"/>
            <a:ext cx="2701255" cy="27012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95C6CF-21B5-420D-8816-9E3A88B5581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195" y="3464651"/>
            <a:ext cx="2700000" cy="27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D96AC6-589A-4B7D-9344-1793E15D7A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101" y="3464651"/>
            <a:ext cx="2700000" cy="270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C11CF14-71F9-465C-A1EA-8DBFB567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4B93790-ED99-4AD3-A03F-33800590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9CFB13EC-4939-4422-A5CA-905CBB9E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1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8">
            <a:extLst>
              <a:ext uri="{FF2B5EF4-FFF2-40B4-BE49-F238E27FC236}">
                <a16:creationId xmlns:a16="http://schemas.microsoft.com/office/drawing/2014/main" id="{03EE0A2A-57C9-4E49-BE30-AC3ED0D82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70680"/>
            <a:ext cx="12192000" cy="4404693"/>
          </a:xfrm>
          <a:prstGeom prst="rect">
            <a:avLst/>
          </a:prstGeom>
        </p:spPr>
      </p:pic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28FFD339-0FA4-46C0-9A57-E8F7B8315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5470" y="2552342"/>
            <a:ext cx="4180836" cy="2199456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 b="1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Thanks to.....</a:t>
            </a:r>
          </a:p>
          <a:p>
            <a:pPr lvl="0"/>
            <a:r>
              <a:rPr lang="en-US" dirty="0"/>
              <a:t>Involved persons</a:t>
            </a:r>
          </a:p>
          <a:p>
            <a:pPr lvl="0"/>
            <a:r>
              <a:rPr lang="en-US" dirty="0" err="1"/>
              <a:t>partnersinstitutions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contact persons </a:t>
            </a:r>
          </a:p>
          <a:p>
            <a:pPr lvl="0"/>
            <a:r>
              <a:rPr lang="en-US" dirty="0"/>
              <a:t>address etc. </a:t>
            </a:r>
          </a:p>
          <a:p>
            <a:pPr lvl="0"/>
            <a:r>
              <a:rPr lang="en-US" dirty="0"/>
              <a:t>as list </a:t>
            </a:r>
          </a:p>
          <a:p>
            <a:pPr lvl="0"/>
            <a:r>
              <a:rPr lang="en-US" dirty="0"/>
              <a:t>right-justified</a:t>
            </a:r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FDB1B5F7-A492-47A4-8915-FE7D774DED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086" y="733154"/>
            <a:ext cx="9150310" cy="51603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1">
                <a:latin typeface="+mn-lt"/>
              </a:defRPr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Thank you for your attention.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E5D60-28FD-45EE-9160-8963EB4EFF6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9A3B71-0757-437A-9D92-8490D212F4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54FE85C-C70A-498E-89BC-6B9F57363AB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9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EEDB0-9708-439E-AC49-9B54425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8D2F08-F0D0-4B9B-937F-29EB239E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71C739-3B01-4EE9-B3DA-8BC7033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EEDB0-9708-439E-AC49-9B54425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8D2F08-F0D0-4B9B-937F-29EB239E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71C739-3B01-4EE9-B3DA-8BC7033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E604E2-E495-49EA-A078-36A1C7F29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50003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de-DE" altLang="de-DE" dirty="0"/>
              <a:t>Click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add</a:t>
            </a:r>
            <a:r>
              <a:rPr lang="de-DE" altLang="de-DE" dirty="0"/>
              <a:t> title</a:t>
            </a:r>
            <a:endParaRPr lang="en-US" dirty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79C32661-C7D6-4E0B-BD73-1AD6DE8DDC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304" y="981075"/>
            <a:ext cx="6869178" cy="4403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073CF04-0D54-4203-9545-A0FFF90B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E9A532-505D-4DE5-8537-0FE1B85F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B420CB9-E59A-4736-934F-D5F4B85D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5E02D6-618E-494E-B27B-518F6A3A11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279843-B2D3-4E1D-AE3C-FF9D81E87C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C5A1DEC-C4E4-45E8-9353-D27188DE88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CC0AB18-3156-457B-B470-9B0257E8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388170-4086-4151-BF3C-70CA66C1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034E87D-62EB-4E27-912A-2D0F1611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E4B693-F753-40CC-ADE9-2DF364D740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9B8CF1-78D2-41F0-8CAF-AD66A873D6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A0E63AB-5C53-4BFE-8482-F98133EEF8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sub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74AD8E4-0CD3-4EB9-AFFF-7CD368F9E4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58553" y="624690"/>
            <a:ext cx="7295046" cy="41492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90AD5C-7410-4218-B371-1AE5B3F49D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0CD4BF-3B6B-4326-8F10-EAD82584B6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D1394E-D695-4525-8A0E-A85516AD67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1886F-041E-4D66-BBFC-F2DC4ED539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de-DE" dirty="0"/>
              <a:t>Click to add title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CCA2AC-249D-4959-8AEE-BC19276E1D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AD2C1D56-2814-43A2-9708-0C0D15D26A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3513"/>
            <a:ext cx="1908049" cy="227728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4B30BC4F-5CF1-4DC1-B43B-570AF0B4D8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3769" y="1583513"/>
            <a:ext cx="3354832" cy="227728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9C7A0B2-DFAE-45C4-9BBC-D74B10F4E2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7759" y="4023360"/>
            <a:ext cx="5450842" cy="2153604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en-US" dirty="0"/>
              <a:t>Please insert a picture in the slide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81B16FA-2A7D-473B-A89B-7E79A097362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64D9FB9-1B9B-4B11-86C1-A93EDBFF13F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E3E2ED3-FD16-45FD-8EE2-F2775B7BA3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8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089856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543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2A2E742B-10A4-4ED2-BD7A-1722FBE243D2}"/>
              </a:ext>
            </a:extLst>
          </p:cNvPr>
          <p:cNvSpPr txBox="1">
            <a:spLocks/>
          </p:cNvSpPr>
          <p:nvPr userDrawn="1"/>
        </p:nvSpPr>
        <p:spPr>
          <a:xfrm>
            <a:off x="6833790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1200" noProof="0" dirty="0"/>
              <a:t>KIT Chipdesign House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B967FC-8930-4B34-A436-E33DC0549FD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288684" y="6506784"/>
            <a:ext cx="375315" cy="17954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1A76A0-FD3E-466F-8EFE-A70CA0A74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3656" y="6328800"/>
            <a:ext cx="5223827" cy="52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1200" dirty="0"/>
            </a:lvl1pPr>
          </a:lstStyle>
          <a:p>
            <a:pPr defTabSz="457200"/>
            <a:r>
              <a:rPr lang="en-US"/>
              <a:t>CD101 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7" r:id="rId3"/>
    <p:sldLayoutId id="2147483677" r:id="rId4"/>
    <p:sldLayoutId id="2147483687" r:id="rId5"/>
    <p:sldLayoutId id="2147483678" r:id="rId6"/>
    <p:sldLayoutId id="2147483686" r:id="rId7"/>
    <p:sldLayoutId id="2147483682" r:id="rId8"/>
    <p:sldLayoutId id="2147483689" r:id="rId9"/>
    <p:sldLayoutId id="2147483693" r:id="rId10"/>
    <p:sldLayoutId id="2147483690" r:id="rId11"/>
    <p:sldLayoutId id="2147483691" r:id="rId12"/>
    <p:sldLayoutId id="2147483688" r:id="rId13"/>
    <p:sldLayoutId id="2147483692" r:id="rId14"/>
    <p:sldLayoutId id="2147483694" r:id="rId15"/>
    <p:sldLayoutId id="2147483695" r:id="rId16"/>
    <p:sldLayoutId id="2147483696" r:id="rId17"/>
  </p:sldLayoutIdLst>
  <p:hf hd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2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microsoft.com/office/2007/relationships/media" Target="../media/media12.wav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4" Type="http://schemas.openxmlformats.org/officeDocument/2006/relationships/audio" Target="../media/media12.wav"/><Relationship Id="rId9" Type="http://schemas.openxmlformats.org/officeDocument/2006/relationships/image" Target="../media/image77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0.png"/><Relationship Id="rId3" Type="http://schemas.microsoft.com/office/2007/relationships/media" Target="../media/media13.wav"/><Relationship Id="rId7" Type="http://schemas.openxmlformats.org/officeDocument/2006/relationships/image" Target="../media/image83.svg"/><Relationship Id="rId12" Type="http://schemas.openxmlformats.org/officeDocument/2006/relationships/image" Target="../media/image87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82.png"/><Relationship Id="rId11" Type="http://schemas.openxmlformats.org/officeDocument/2006/relationships/image" Target="../media/image86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0" Type="http://schemas.openxmlformats.org/officeDocument/2006/relationships/image" Target="../media/image78.png"/><Relationship Id="rId4" Type="http://schemas.openxmlformats.org/officeDocument/2006/relationships/audio" Target="../media/media13.wav"/><Relationship Id="rId9" Type="http://schemas.openxmlformats.org/officeDocument/2006/relationships/image" Target="../media/image85.svg"/><Relationship Id="rId14" Type="http://schemas.openxmlformats.org/officeDocument/2006/relationships/image" Target="../media/image8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microsoft.com/office/2007/relationships/media" Target="../media/media15.wav"/><Relationship Id="rId7" Type="http://schemas.openxmlformats.org/officeDocument/2006/relationships/image" Target="../media/image82.png"/><Relationship Id="rId12" Type="http://schemas.openxmlformats.org/officeDocument/2006/relationships/image" Target="../media/image92.svg"/><Relationship Id="rId17" Type="http://schemas.openxmlformats.org/officeDocument/2006/relationships/image" Target="../media/image19.png"/><Relationship Id="rId2" Type="http://schemas.openxmlformats.org/officeDocument/2006/relationships/audio" Target="../media/media14.wav"/><Relationship Id="rId16" Type="http://schemas.openxmlformats.org/officeDocument/2006/relationships/image" Target="../media/image96.svg"/><Relationship Id="rId1" Type="http://schemas.microsoft.com/office/2007/relationships/media" Target="../media/media14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95.png"/><Relationship Id="rId10" Type="http://schemas.openxmlformats.org/officeDocument/2006/relationships/image" Target="../media/image90.svg"/><Relationship Id="rId4" Type="http://schemas.openxmlformats.org/officeDocument/2006/relationships/audio" Target="../media/media15.wav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svg"/><Relationship Id="rId3" Type="http://schemas.microsoft.com/office/2007/relationships/media" Target="../media/media16.wav"/><Relationship Id="rId7" Type="http://schemas.openxmlformats.org/officeDocument/2006/relationships/image" Target="../media/image98.svg"/><Relationship Id="rId12" Type="http://schemas.openxmlformats.org/officeDocument/2006/relationships/image" Target="../media/image102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97.png"/><Relationship Id="rId11" Type="http://schemas.openxmlformats.org/officeDocument/2006/relationships/image" Target="../media/image101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4" Type="http://schemas.openxmlformats.org/officeDocument/2006/relationships/audio" Target="../media/media16.wav"/><Relationship Id="rId9" Type="http://schemas.openxmlformats.org/officeDocument/2006/relationships/image" Target="../media/image100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9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18" Type="http://schemas.openxmlformats.org/officeDocument/2006/relationships/image" Target="../media/image116.png"/><Relationship Id="rId3" Type="http://schemas.microsoft.com/office/2007/relationships/media" Target="../media/media18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0.png"/><Relationship Id="rId17" Type="http://schemas.openxmlformats.org/officeDocument/2006/relationships/image" Target="../media/image115.svg"/><Relationship Id="rId2" Type="http://schemas.openxmlformats.org/officeDocument/2006/relationships/audio" Target="../media/media17.wav"/><Relationship Id="rId16" Type="http://schemas.openxmlformats.org/officeDocument/2006/relationships/image" Target="../media/image114.png"/><Relationship Id="rId20" Type="http://schemas.openxmlformats.org/officeDocument/2006/relationships/image" Target="../media/image19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image" Target="../media/image109.svg"/><Relationship Id="rId5" Type="http://schemas.microsoft.com/office/2007/relationships/media" Target="../media/media19.wav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19" Type="http://schemas.openxmlformats.org/officeDocument/2006/relationships/image" Target="../media/image117.svg"/><Relationship Id="rId4" Type="http://schemas.openxmlformats.org/officeDocument/2006/relationships/audio" Target="../media/media18.wav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0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9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17" Type="http://schemas.openxmlformats.org/officeDocument/2006/relationships/image" Target="../media/image28.png"/><Relationship Id="rId2" Type="http://schemas.openxmlformats.org/officeDocument/2006/relationships/audio" Target="../media/media1.wav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3.svg"/><Relationship Id="rId5" Type="http://schemas.microsoft.com/office/2007/relationships/media" Target="../media/media3.wav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audio" Target="../media/media2.wav"/><Relationship Id="rId9" Type="http://schemas.openxmlformats.org/officeDocument/2006/relationships/image" Target="../media/image21.svg"/><Relationship Id="rId14" Type="http://schemas.openxmlformats.org/officeDocument/2006/relationships/image" Target="../media/image2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audio" Target="../media/media4.wav"/><Relationship Id="rId16" Type="http://schemas.openxmlformats.org/officeDocument/2006/relationships/image" Target="../media/image40.png"/><Relationship Id="rId20" Type="http://schemas.openxmlformats.org/officeDocument/2006/relationships/image" Target="../media/image19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35.svg"/><Relationship Id="rId5" Type="http://schemas.microsoft.com/office/2007/relationships/media" Target="../media/media6.wav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audio" Target="../media/media5.wav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1.jpeg"/><Relationship Id="rId7" Type="http://schemas.openxmlformats.org/officeDocument/2006/relationships/image" Target="../media/image142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135.jpeg"/><Relationship Id="rId9" Type="http://schemas.openxmlformats.org/officeDocument/2006/relationships/image" Target="../media/image13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sv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5.sv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1.svg"/><Relationship Id="rId18" Type="http://schemas.openxmlformats.org/officeDocument/2006/relationships/image" Target="../media/image55.svg"/><Relationship Id="rId3" Type="http://schemas.microsoft.com/office/2007/relationships/media" Target="../media/media7.wav"/><Relationship Id="rId7" Type="http://schemas.openxmlformats.org/officeDocument/2006/relationships/image" Target="../media/image46.sv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audio" Target="../media/media6.wav"/><Relationship Id="rId16" Type="http://schemas.openxmlformats.org/officeDocument/2006/relationships/image" Target="../media/image19.png"/><Relationship Id="rId1" Type="http://schemas.microsoft.com/office/2007/relationships/media" Target="../media/media6.wav"/><Relationship Id="rId6" Type="http://schemas.openxmlformats.org/officeDocument/2006/relationships/image" Target="../media/image40.png"/><Relationship Id="rId11" Type="http://schemas.openxmlformats.org/officeDocument/2006/relationships/image" Target="../media/image49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audio" Target="../media/media7.wav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microsoft.com/office/2007/relationships/media" Target="../media/media8.wav"/><Relationship Id="rId21" Type="http://schemas.openxmlformats.org/officeDocument/2006/relationships/image" Target="../media/image63.svg"/><Relationship Id="rId34" Type="http://schemas.openxmlformats.org/officeDocument/2006/relationships/image" Target="../media/image55.svg"/><Relationship Id="rId7" Type="http://schemas.microsoft.com/office/2007/relationships/media" Target="../media/media10.wav"/><Relationship Id="rId12" Type="http://schemas.openxmlformats.org/officeDocument/2006/relationships/image" Target="../media/image40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54.png"/><Relationship Id="rId2" Type="http://schemas.openxmlformats.org/officeDocument/2006/relationships/audio" Target="../media/media6.wav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0.svg"/><Relationship Id="rId1" Type="http://schemas.microsoft.com/office/2007/relationships/media" Target="../media/media6.wav"/><Relationship Id="rId6" Type="http://schemas.openxmlformats.org/officeDocument/2006/relationships/audio" Target="../media/media9.wav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66.png"/><Relationship Id="rId32" Type="http://schemas.openxmlformats.org/officeDocument/2006/relationships/image" Target="../media/image19.png"/><Relationship Id="rId5" Type="http://schemas.microsoft.com/office/2007/relationships/media" Target="../media/media9.wav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50.png"/><Relationship Id="rId10" Type="http://schemas.openxmlformats.org/officeDocument/2006/relationships/audio" Target="../media/media7.wav"/><Relationship Id="rId19" Type="http://schemas.openxmlformats.org/officeDocument/2006/relationships/image" Target="../media/image61.svg"/><Relationship Id="rId31" Type="http://schemas.openxmlformats.org/officeDocument/2006/relationships/image" Target="../media/image71.svg"/><Relationship Id="rId4" Type="http://schemas.openxmlformats.org/officeDocument/2006/relationships/audio" Target="../media/media8.wav"/><Relationship Id="rId9" Type="http://schemas.microsoft.com/office/2007/relationships/media" Target="../media/media7.wav"/><Relationship Id="rId14" Type="http://schemas.openxmlformats.org/officeDocument/2006/relationships/image" Target="../media/image38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52.png"/><Relationship Id="rId8" Type="http://schemas.openxmlformats.org/officeDocument/2006/relationships/audio" Target="../media/media10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B299BCE3-AC10-4DE6-989A-EE4B540773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80" y="3618384"/>
            <a:ext cx="11904459" cy="270743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6"/>
            <a:ext cx="11201822" cy="380035"/>
          </a:xfrm>
        </p:spPr>
        <p:txBody>
          <a:bodyPr>
            <a:noAutofit/>
          </a:bodyPr>
          <a:lstStyle/>
          <a:p>
            <a:r>
              <a:rPr lang="de-DE" dirty="0"/>
              <a:t>Chipdesign 101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Tiny Tapeout Digital Audio Synthesizer</a:t>
            </a:r>
          </a:p>
        </p:txBody>
      </p:sp>
    </p:spTree>
    <p:extLst>
      <p:ext uri="{BB962C8B-B14F-4D97-AF65-F5344CB8AC3E}">
        <p14:creationId xmlns:p14="http://schemas.microsoft.com/office/powerpoint/2010/main" val="283892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Trigger / Gate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1880531" y="264271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1877585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A7AD1F-20E7-4494-94C4-033278FAAD25}"/>
              </a:ext>
            </a:extLst>
          </p:cNvPr>
          <p:cNvSpPr txBox="1"/>
          <p:nvPr/>
        </p:nvSpPr>
        <p:spPr>
          <a:xfrm rot="5400000">
            <a:off x="431405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2243081-9022-4830-AD76-22748A6F1BD4}"/>
              </a:ext>
            </a:extLst>
          </p:cNvPr>
          <p:cNvSpPr txBox="1"/>
          <p:nvPr/>
        </p:nvSpPr>
        <p:spPr>
          <a:xfrm>
            <a:off x="6313161" y="4189335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Gating</a:t>
            </a:r>
            <a:r>
              <a:rPr lang="de-DE" dirty="0"/>
              <a:t> des Signals</a:t>
            </a:r>
            <a:endParaRPr lang="en-US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43D0ECF2-911D-4CD5-9D0F-D542AEE40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3161" y="1679251"/>
            <a:ext cx="4657725" cy="2095500"/>
          </a:xfrm>
          <a:prstGeom prst="rect">
            <a:avLst/>
          </a:prstGeom>
        </p:spPr>
      </p:pic>
      <p:pic>
        <p:nvPicPr>
          <p:cNvPr id="2" name="wave1">
            <a:hlinkClick r:id="" action="ppaction://media"/>
            <a:extLst>
              <a:ext uri="{FF2B5EF4-FFF2-40B4-BE49-F238E27FC236}">
                <a16:creationId xmlns:a16="http://schemas.microsoft.com/office/drawing/2014/main" id="{CDDEBA80-2F71-4B93-A27E-7BD2789C4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67498" y="3640924"/>
            <a:ext cx="406400" cy="406400"/>
          </a:xfrm>
          <a:prstGeom prst="rect">
            <a:avLst/>
          </a:prstGeom>
        </p:spPr>
      </p:pic>
      <p:pic>
        <p:nvPicPr>
          <p:cNvPr id="8" name="wave1_mod">
            <a:hlinkClick r:id="" action="ppaction://media"/>
            <a:extLst>
              <a:ext uri="{FF2B5EF4-FFF2-40B4-BE49-F238E27FC236}">
                <a16:creationId xmlns:a16="http://schemas.microsoft.com/office/drawing/2014/main" id="{151B5AB6-863E-4A34-9E07-2327B99ABA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58284" y="52765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713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Rhythmus: Ein komplexeres Pattern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1880531" y="264271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1877585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A7AD1F-20E7-4494-94C4-033278FAAD25}"/>
              </a:ext>
            </a:extLst>
          </p:cNvPr>
          <p:cNvSpPr txBox="1"/>
          <p:nvPr/>
        </p:nvSpPr>
        <p:spPr>
          <a:xfrm rot="5400000">
            <a:off x="431405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04C6E0-2BBF-4BAB-8DBF-94338554B8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181" y="2361973"/>
            <a:ext cx="4487862" cy="92240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498EF1C-1E2B-4D99-BC5D-536E680B31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29181" y="3435983"/>
            <a:ext cx="4657725" cy="2095500"/>
          </a:xfrm>
          <a:prstGeom prst="rect">
            <a:avLst/>
          </a:prstGeom>
        </p:spPr>
      </p:pic>
      <p:pic>
        <p:nvPicPr>
          <p:cNvPr id="10" name="wave1">
            <a:hlinkClick r:id="" action="ppaction://media"/>
            <a:extLst>
              <a:ext uri="{FF2B5EF4-FFF2-40B4-BE49-F238E27FC236}">
                <a16:creationId xmlns:a16="http://schemas.microsoft.com/office/drawing/2014/main" id="{9D8060AF-9AE9-494E-AE8E-01F143356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72461" y="3536821"/>
            <a:ext cx="406400" cy="406400"/>
          </a:xfrm>
          <a:prstGeom prst="rect">
            <a:avLst/>
          </a:prstGeom>
        </p:spPr>
      </p:pic>
      <p:pic>
        <p:nvPicPr>
          <p:cNvPr id="11" name="wave1_mod">
            <a:hlinkClick r:id="" action="ppaction://media"/>
            <a:extLst>
              <a:ext uri="{FF2B5EF4-FFF2-40B4-BE49-F238E27FC236}">
                <a16:creationId xmlns:a16="http://schemas.microsoft.com/office/drawing/2014/main" id="{71689EDD-9BC0-4BB9-B602-CFC15F07E7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78321" y="5272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Tonhöhe: Andere Frequenz des Basis-Sounds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1880531" y="264271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1877585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A7AD1F-20E7-4494-94C4-033278FAAD25}"/>
              </a:ext>
            </a:extLst>
          </p:cNvPr>
          <p:cNvSpPr txBox="1"/>
          <p:nvPr/>
        </p:nvSpPr>
        <p:spPr>
          <a:xfrm rot="5400000">
            <a:off x="431405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04C6E0-2BBF-4BAB-8DBF-94338554B8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/>
          <a:stretch/>
        </p:blipFill>
        <p:spPr>
          <a:xfrm>
            <a:off x="6584731" y="3428999"/>
            <a:ext cx="4487862" cy="864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20D52B-2352-474B-93F1-A4CA2808165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103"/>
          <a:stretch/>
        </p:blipFill>
        <p:spPr>
          <a:xfrm>
            <a:off x="7023099" y="1512950"/>
            <a:ext cx="1092051" cy="156571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303F83B-9B34-477F-AC1E-281BED2C972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92860"/>
          <a:stretch/>
        </p:blipFill>
        <p:spPr>
          <a:xfrm>
            <a:off x="6770726" y="1512950"/>
            <a:ext cx="252373" cy="15657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56503B2-F878-4853-8714-818EFD2744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011853" y="4464612"/>
            <a:ext cx="4060740" cy="1826917"/>
          </a:xfrm>
          <a:prstGeom prst="rect">
            <a:avLst/>
          </a:prstGeom>
        </p:spPr>
      </p:pic>
      <p:pic>
        <p:nvPicPr>
          <p:cNvPr id="9" name="wave1">
            <a:hlinkClick r:id="" action="ppaction://media"/>
            <a:extLst>
              <a:ext uri="{FF2B5EF4-FFF2-40B4-BE49-F238E27FC236}">
                <a16:creationId xmlns:a16="http://schemas.microsoft.com/office/drawing/2014/main" id="{4AFC1042-5FEB-4465-B579-4061E27DC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67498" y="3455059"/>
            <a:ext cx="406400" cy="406400"/>
          </a:xfrm>
          <a:prstGeom prst="rect">
            <a:avLst/>
          </a:prstGeom>
        </p:spPr>
      </p:pic>
      <p:pic>
        <p:nvPicPr>
          <p:cNvPr id="10" name="wave1_mod">
            <a:hlinkClick r:id="" action="ppaction://media"/>
            <a:extLst>
              <a:ext uri="{FF2B5EF4-FFF2-40B4-BE49-F238E27FC236}">
                <a16:creationId xmlns:a16="http://schemas.microsoft.com/office/drawing/2014/main" id="{3568CE30-534D-41FB-BFBE-C46A46C90D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68440" y="52136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Envelope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dirty="0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A7AB9A-07FE-4919-BF08-A1AA30093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093" y="3939217"/>
            <a:ext cx="4389120" cy="21945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A6377D-9C62-4F95-B61B-95C72C039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237" y="3485192"/>
            <a:ext cx="4389120" cy="21945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320DE1-66C4-4139-B19A-42F7F7B27D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2237" y="1260130"/>
            <a:ext cx="4389120" cy="21945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15B3F26-C308-41CE-8B83-74672D8A2F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093" y="1550644"/>
            <a:ext cx="4389120" cy="219456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5DE0A5A-49BA-4923-8F83-2F82B57E3E06}"/>
              </a:ext>
            </a:extLst>
          </p:cNvPr>
          <p:cNvSpPr txBox="1"/>
          <p:nvPr/>
        </p:nvSpPr>
        <p:spPr>
          <a:xfrm>
            <a:off x="1045780" y="155064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trigger</a:t>
            </a:r>
            <a:endParaRPr lang="en-US" sz="16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84F9A8-EC26-4FED-8BF6-B7EF9157AE64}"/>
              </a:ext>
            </a:extLst>
          </p:cNvPr>
          <p:cNvSpPr txBox="1"/>
          <p:nvPr/>
        </p:nvSpPr>
        <p:spPr>
          <a:xfrm>
            <a:off x="1065578" y="3939217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envelope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EFBCA8E-A529-49F8-B867-37471EC75D89}"/>
              </a:ext>
            </a:extLst>
          </p:cNvPr>
          <p:cNvSpPr txBox="1"/>
          <p:nvPr/>
        </p:nvSpPr>
        <p:spPr>
          <a:xfrm>
            <a:off x="6752462" y="126013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oscillator</a:t>
            </a:r>
            <a:endParaRPr lang="en-US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84E204A-F77A-4228-8A1F-22580277A2B9}"/>
              </a:ext>
            </a:extLst>
          </p:cNvPr>
          <p:cNvSpPr txBox="1"/>
          <p:nvPr/>
        </p:nvSpPr>
        <p:spPr>
          <a:xfrm>
            <a:off x="6749075" y="348519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Ergebnis</a:t>
            </a:r>
            <a:endParaRPr lang="en-US" sz="1600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F4BAE0-61E2-406C-9E57-75BA99A43450}"/>
              </a:ext>
            </a:extLst>
          </p:cNvPr>
          <p:cNvCxnSpPr/>
          <p:nvPr/>
        </p:nvCxnSpPr>
        <p:spPr>
          <a:xfrm>
            <a:off x="898634" y="1260130"/>
            <a:ext cx="0" cy="4977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A47C3AC-0011-4AB9-9E60-BBAAFD8B4A76}"/>
              </a:ext>
            </a:extLst>
          </p:cNvPr>
          <p:cNvCxnSpPr/>
          <p:nvPr/>
        </p:nvCxnSpPr>
        <p:spPr>
          <a:xfrm>
            <a:off x="6574220" y="1260130"/>
            <a:ext cx="0" cy="49777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ave1">
            <a:hlinkClick r:id="" action="ppaction://media"/>
            <a:extLst>
              <a:ext uri="{FF2B5EF4-FFF2-40B4-BE49-F238E27FC236}">
                <a16:creationId xmlns:a16="http://schemas.microsoft.com/office/drawing/2014/main" id="{8D1D9429-EBB0-4F65-9627-2ECB75B3F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90166" y="2357410"/>
            <a:ext cx="406400" cy="406400"/>
          </a:xfrm>
          <a:prstGeom prst="rect">
            <a:avLst/>
          </a:prstGeom>
        </p:spPr>
      </p:pic>
      <p:pic>
        <p:nvPicPr>
          <p:cNvPr id="8" name="wave1_mod">
            <a:hlinkClick r:id="" action="ppaction://media"/>
            <a:extLst>
              <a:ext uri="{FF2B5EF4-FFF2-40B4-BE49-F238E27FC236}">
                <a16:creationId xmlns:a16="http://schemas.microsoft.com/office/drawing/2014/main" id="{E22351C5-8185-41F4-ADD9-FD7A706DED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90166" y="45824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27539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27591 -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Envelope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dirty="0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A7AB9A-07FE-4919-BF08-A1AA30093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996" y="1360037"/>
            <a:ext cx="9607218" cy="480360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EEE2AC-563B-4E5D-A031-F1B655B7878E}"/>
              </a:ext>
            </a:extLst>
          </p:cNvPr>
          <p:cNvCxnSpPr/>
          <p:nvPr/>
        </p:nvCxnSpPr>
        <p:spPr>
          <a:xfrm flipV="1">
            <a:off x="6330950" y="3311525"/>
            <a:ext cx="0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ECF61D5-32F1-40E4-9158-4A028F41D01B}"/>
              </a:ext>
            </a:extLst>
          </p:cNvPr>
          <p:cNvSpPr txBox="1"/>
          <p:nvPr/>
        </p:nvSpPr>
        <p:spPr>
          <a:xfrm>
            <a:off x="6276975" y="35687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endParaRPr lang="en-US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526F46-E8FA-478A-BBF4-9E8D514A76C8}"/>
              </a:ext>
            </a:extLst>
          </p:cNvPr>
          <p:cNvCxnSpPr/>
          <p:nvPr/>
        </p:nvCxnSpPr>
        <p:spPr>
          <a:xfrm>
            <a:off x="6943725" y="3286125"/>
            <a:ext cx="0" cy="8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DAF3E67-B50D-4D7D-BBF1-9647CADE0DA7}"/>
              </a:ext>
            </a:extLst>
          </p:cNvPr>
          <p:cNvCxnSpPr/>
          <p:nvPr/>
        </p:nvCxnSpPr>
        <p:spPr>
          <a:xfrm>
            <a:off x="5641975" y="2387600"/>
            <a:ext cx="0" cy="1755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09AE12C-9262-42A3-AE69-76106642B376}"/>
              </a:ext>
            </a:extLst>
          </p:cNvPr>
          <p:cNvCxnSpPr/>
          <p:nvPr/>
        </p:nvCxnSpPr>
        <p:spPr>
          <a:xfrm>
            <a:off x="5797550" y="3286125"/>
            <a:ext cx="0" cy="8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18EA80A3-53E5-4F7B-86F7-AE7F962AC2DF}"/>
              </a:ext>
            </a:extLst>
          </p:cNvPr>
          <p:cNvSpPr txBox="1"/>
          <p:nvPr/>
        </p:nvSpPr>
        <p:spPr>
          <a:xfrm>
            <a:off x="5286561" y="415827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endParaRPr lang="en-US" dirty="0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708ABBB-04BB-41DE-A599-4A74EF16268C}"/>
              </a:ext>
            </a:extLst>
          </p:cNvPr>
          <p:cNvCxnSpPr>
            <a:cxnSpLocks/>
          </p:cNvCxnSpPr>
          <p:nvPr/>
        </p:nvCxnSpPr>
        <p:spPr>
          <a:xfrm>
            <a:off x="5500580" y="4219629"/>
            <a:ext cx="141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7FA620C-EB39-478F-8EAB-72263B6087B2}"/>
              </a:ext>
            </a:extLst>
          </p:cNvPr>
          <p:cNvCxnSpPr>
            <a:cxnSpLocks/>
          </p:cNvCxnSpPr>
          <p:nvPr/>
        </p:nvCxnSpPr>
        <p:spPr>
          <a:xfrm>
            <a:off x="5641975" y="4219683"/>
            <a:ext cx="15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E7CDE1FF-5D20-435B-99AA-F6CD43773741}"/>
              </a:ext>
            </a:extLst>
          </p:cNvPr>
          <p:cNvSpPr txBox="1"/>
          <p:nvPr/>
        </p:nvSpPr>
        <p:spPr>
          <a:xfrm>
            <a:off x="5553644" y="41555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FDC1436-B482-4BB5-BC09-887B33EA9074}"/>
              </a:ext>
            </a:extLst>
          </p:cNvPr>
          <p:cNvSpPr txBox="1"/>
          <p:nvPr/>
        </p:nvSpPr>
        <p:spPr>
          <a:xfrm>
            <a:off x="6907716" y="41555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</a:t>
            </a:r>
            <a:endParaRPr lang="en-US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D82BA17-D81A-46FE-A074-63BDF268DFEB}"/>
              </a:ext>
            </a:extLst>
          </p:cNvPr>
          <p:cNvCxnSpPr/>
          <p:nvPr/>
        </p:nvCxnSpPr>
        <p:spPr>
          <a:xfrm>
            <a:off x="6943725" y="4219629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F49FFB4-FD99-4B4A-9705-AD303AF7D26A}"/>
              </a:ext>
            </a:extLst>
          </p:cNvPr>
          <p:cNvSpPr txBox="1"/>
          <p:nvPr/>
        </p:nvSpPr>
        <p:spPr>
          <a:xfrm>
            <a:off x="9686904" y="1695827"/>
            <a:ext cx="1316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</a:t>
            </a:r>
            <a:r>
              <a:rPr lang="de-DE" dirty="0" err="1"/>
              <a:t>ttack</a:t>
            </a:r>
            <a:endParaRPr lang="de-DE" dirty="0"/>
          </a:p>
          <a:p>
            <a:r>
              <a:rPr lang="de-DE" b="1" dirty="0"/>
              <a:t>D</a:t>
            </a:r>
            <a:r>
              <a:rPr lang="de-DE" dirty="0"/>
              <a:t>ecay</a:t>
            </a:r>
          </a:p>
          <a:p>
            <a:r>
              <a:rPr lang="de-DE" b="1" dirty="0"/>
              <a:t>S</a:t>
            </a:r>
            <a:r>
              <a:rPr lang="de-DE" dirty="0"/>
              <a:t>ustain</a:t>
            </a:r>
          </a:p>
          <a:p>
            <a:r>
              <a:rPr lang="de-DE" b="1" dirty="0"/>
              <a:t>R</a:t>
            </a:r>
            <a:r>
              <a:rPr lang="de-DE" dirty="0"/>
              <a:t>elease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E02077-FA3C-4C5D-BC77-FC2248A5A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4672" y="4643459"/>
            <a:ext cx="1822232" cy="18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Envelope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9C2A980-3B25-43DF-8AF3-04B94FD5E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7449" y="1482865"/>
            <a:ext cx="27432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52B6CF-1DB1-482D-90A2-F09EB92F1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0531" y="1481079"/>
            <a:ext cx="2743200" cy="13716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475B98D-04DE-4F92-A785-901C30E3B9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7449" y="3109968"/>
            <a:ext cx="2743200" cy="13716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DE4F78B-355F-4586-8774-E10FE4C6FC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0531" y="3099129"/>
            <a:ext cx="2743200" cy="13716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A84ADD2-DF3A-4B54-AD3C-74F762ACBD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7449" y="4638740"/>
            <a:ext cx="2743200" cy="13716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E435C99-9489-44EF-9CA4-E3A6ADE6A3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70531" y="4638740"/>
            <a:ext cx="2743200" cy="13716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D6ABE64-9FF8-4810-B915-58AE670CAC7E}"/>
              </a:ext>
            </a:extLst>
          </p:cNvPr>
          <p:cNvSpPr txBox="1"/>
          <p:nvPr/>
        </p:nvSpPr>
        <p:spPr>
          <a:xfrm>
            <a:off x="759121" y="1816177"/>
            <a:ext cx="1005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 = 10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D = 20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S = 0.7</a:t>
            </a:r>
          </a:p>
          <a:p>
            <a:r>
              <a:rPr lang="de-DE" sz="1400" dirty="0"/>
              <a:t>R = 10 </a:t>
            </a:r>
            <a:r>
              <a:rPr lang="de-DE" sz="1400" dirty="0" err="1"/>
              <a:t>ms</a:t>
            </a:r>
            <a:endParaRPr lang="en-US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0E266A3-68FC-459C-A8FA-B4CDBD9A805E}"/>
              </a:ext>
            </a:extLst>
          </p:cNvPr>
          <p:cNvSpPr txBox="1"/>
          <p:nvPr/>
        </p:nvSpPr>
        <p:spPr>
          <a:xfrm>
            <a:off x="759121" y="3360760"/>
            <a:ext cx="1125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 = 10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D = 20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S = 0.7</a:t>
            </a:r>
          </a:p>
          <a:p>
            <a:r>
              <a:rPr lang="de-DE" sz="1400" b="1" dirty="0"/>
              <a:t>R = 100 </a:t>
            </a:r>
            <a:r>
              <a:rPr lang="de-DE" sz="1400" b="1" dirty="0" err="1"/>
              <a:t>ms</a:t>
            </a:r>
            <a:endParaRPr lang="en-US" sz="1400" b="1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7430772-A691-402D-A618-98A0BC2931F9}"/>
              </a:ext>
            </a:extLst>
          </p:cNvPr>
          <p:cNvSpPr txBox="1"/>
          <p:nvPr/>
        </p:nvSpPr>
        <p:spPr>
          <a:xfrm>
            <a:off x="759120" y="4968425"/>
            <a:ext cx="1005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 = 10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dirty="0"/>
              <a:t>D = 20 </a:t>
            </a:r>
            <a:r>
              <a:rPr lang="de-DE" sz="1400" dirty="0" err="1"/>
              <a:t>ms</a:t>
            </a:r>
            <a:endParaRPr lang="de-DE" sz="1400" dirty="0"/>
          </a:p>
          <a:p>
            <a:r>
              <a:rPr lang="de-DE" sz="1400" b="1" dirty="0"/>
              <a:t>S = 0.2</a:t>
            </a:r>
          </a:p>
          <a:p>
            <a:r>
              <a:rPr lang="de-DE" sz="1400" dirty="0"/>
              <a:t>R = 10 </a:t>
            </a:r>
            <a:r>
              <a:rPr lang="de-DE" sz="1400" dirty="0" err="1"/>
              <a:t>ms</a:t>
            </a:r>
            <a:endParaRPr lang="en-US" sz="1400" dirty="0"/>
          </a:p>
        </p:txBody>
      </p:sp>
      <p:pic>
        <p:nvPicPr>
          <p:cNvPr id="7" name="wave1_mod">
            <a:hlinkClick r:id="" action="ppaction://media"/>
            <a:extLst>
              <a:ext uri="{FF2B5EF4-FFF2-40B4-BE49-F238E27FC236}">
                <a16:creationId xmlns:a16="http://schemas.microsoft.com/office/drawing/2014/main" id="{0F513292-3D9B-433F-A235-B82A07D47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302579" y="2090030"/>
            <a:ext cx="406400" cy="406400"/>
          </a:xfrm>
          <a:prstGeom prst="rect">
            <a:avLst/>
          </a:prstGeom>
        </p:spPr>
      </p:pic>
      <p:pic>
        <p:nvPicPr>
          <p:cNvPr id="8" name="wave2_mod">
            <a:hlinkClick r:id="" action="ppaction://media"/>
            <a:extLst>
              <a:ext uri="{FF2B5EF4-FFF2-40B4-BE49-F238E27FC236}">
                <a16:creationId xmlns:a16="http://schemas.microsoft.com/office/drawing/2014/main" id="{9B9F0682-116B-4965-B4EB-0598002CE6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302579" y="3634614"/>
            <a:ext cx="406400" cy="406400"/>
          </a:xfrm>
          <a:prstGeom prst="rect">
            <a:avLst/>
          </a:prstGeom>
        </p:spPr>
      </p:pic>
      <p:pic>
        <p:nvPicPr>
          <p:cNvPr id="10" name="wave3_mod">
            <a:hlinkClick r:id="" action="ppaction://media"/>
            <a:extLst>
              <a:ext uri="{FF2B5EF4-FFF2-40B4-BE49-F238E27FC236}">
                <a16:creationId xmlns:a16="http://schemas.microsoft.com/office/drawing/2014/main" id="{24052D5D-30D6-4FAA-ACAB-E274CCEA9E3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0302579" y="51791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902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9259C9-AB64-4DF8-A6E2-7C8DC639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Fertiges Signal am Ende: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255FC4-B825-4FE0-8D53-74FAC296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FBA4D-2F0B-43F1-9CF7-D7A790C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090061-7E4A-482F-9019-D635A2BA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3EB8B4-8F83-448A-A25B-4447952E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4237" y="4202797"/>
            <a:ext cx="4657725" cy="2095500"/>
          </a:xfrm>
          <a:prstGeom prst="rect">
            <a:avLst/>
          </a:prstGeom>
        </p:spPr>
      </p:pic>
      <p:pic>
        <p:nvPicPr>
          <p:cNvPr id="16" name="wave1_mod">
            <a:hlinkClick r:id="" action="ppaction://media"/>
            <a:extLst>
              <a:ext uri="{FF2B5EF4-FFF2-40B4-BE49-F238E27FC236}">
                <a16:creationId xmlns:a16="http://schemas.microsoft.com/office/drawing/2014/main" id="{F887097E-C73A-4995-BFAD-7A7CB87CF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56699" y="3628122"/>
            <a:ext cx="406400" cy="406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345D1DF-EEF6-42F6-8F2E-96EFEDC21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09" y="4129038"/>
            <a:ext cx="5331491" cy="171863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8B2F33-6DF4-428E-8FDF-B5534EA397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90" b="53008"/>
          <a:stretch/>
        </p:blipFill>
        <p:spPr>
          <a:xfrm>
            <a:off x="1535605" y="1570104"/>
            <a:ext cx="8642350" cy="797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DB6F34-8A1A-45EA-A82A-02078E0B14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858" r="15072"/>
          <a:stretch/>
        </p:blipFill>
        <p:spPr>
          <a:xfrm>
            <a:off x="1591556" y="2358974"/>
            <a:ext cx="8491150" cy="956091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4A88417-6E30-4CEC-9101-E7095CA608C2}"/>
              </a:ext>
            </a:extLst>
          </p:cNvPr>
          <p:cNvCxnSpPr>
            <a:cxnSpLocks/>
          </p:cNvCxnSpPr>
          <p:nvPr/>
        </p:nvCxnSpPr>
        <p:spPr>
          <a:xfrm>
            <a:off x="1089856" y="3928533"/>
            <a:ext cx="0" cy="2036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41055 -0.00533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21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als Chip: 1. Simulation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9259C9-AB64-4DF8-A6E2-7C8DC639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auf dem Chip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255FC4-B825-4FE0-8D53-74FAC296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FBA4D-2F0B-43F1-9CF7-D7A790C0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090061-7E4A-482F-9019-D635A2BA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6166FDC-DAB5-4674-8C2A-6488F87D1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56" y="1582738"/>
            <a:ext cx="5980888" cy="4487862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273AB17-DC7A-4D96-B0C9-971948F17D46}"/>
              </a:ext>
            </a:extLst>
          </p:cNvPr>
          <p:cNvSpPr/>
          <p:nvPr/>
        </p:nvSpPr>
        <p:spPr>
          <a:xfrm>
            <a:off x="7572703" y="3279228"/>
            <a:ext cx="1213945" cy="77776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DE9E59D-2E52-4636-A768-64BC1988ADD6}"/>
              </a:ext>
            </a:extLst>
          </p:cNvPr>
          <p:cNvCxnSpPr>
            <a:cxnSpLocks/>
          </p:cNvCxnSpPr>
          <p:nvPr/>
        </p:nvCxnSpPr>
        <p:spPr>
          <a:xfrm>
            <a:off x="7399338" y="3695700"/>
            <a:ext cx="14356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4B7035F5-129F-4D5C-80FE-ED9D7924CE98}"/>
              </a:ext>
            </a:extLst>
          </p:cNvPr>
          <p:cNvSpPr txBox="1"/>
          <p:nvPr/>
        </p:nvSpPr>
        <p:spPr>
          <a:xfrm>
            <a:off x="3536950" y="4003128"/>
            <a:ext cx="900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oscillator.v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D4712D3-71B4-4C11-BC90-A0F97E8A78EC}"/>
              </a:ext>
            </a:extLst>
          </p:cNvPr>
          <p:cNvSpPr txBox="1"/>
          <p:nvPr/>
        </p:nvSpPr>
        <p:spPr>
          <a:xfrm>
            <a:off x="5107452" y="4003127"/>
            <a:ext cx="586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filter.v</a:t>
            </a:r>
            <a:endParaRPr lang="en-US" sz="12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AE0CB2-1CEF-442A-9839-BBEFEC529EE1}"/>
              </a:ext>
            </a:extLst>
          </p:cNvPr>
          <p:cNvSpPr txBox="1"/>
          <p:nvPr/>
        </p:nvSpPr>
        <p:spPr>
          <a:xfrm>
            <a:off x="7275410" y="3786570"/>
            <a:ext cx="594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adsr.v</a:t>
            </a:r>
            <a:endParaRPr lang="en-US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05A16BA-FFEC-4F32-89B1-5EC8037C3352}"/>
              </a:ext>
            </a:extLst>
          </p:cNvPr>
          <p:cNvSpPr txBox="1"/>
          <p:nvPr/>
        </p:nvSpPr>
        <p:spPr>
          <a:xfrm>
            <a:off x="5193565" y="237743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spi.v</a:t>
            </a:r>
            <a:endParaRPr lang="en-US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07C4D82-1DE1-4D0A-878B-C79BFE386789}"/>
              </a:ext>
            </a:extLst>
          </p:cNvPr>
          <p:cNvSpPr txBox="1"/>
          <p:nvPr/>
        </p:nvSpPr>
        <p:spPr>
          <a:xfrm>
            <a:off x="8414465" y="229717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synth.v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742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kommt man zu elektronischer Musik?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2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861AA1B-A768-40D1-AF07-30A8C931A963}"/>
              </a:ext>
            </a:extLst>
          </p:cNvPr>
          <p:cNvSpPr txBox="1"/>
          <p:nvPr/>
        </p:nvSpPr>
        <p:spPr>
          <a:xfrm>
            <a:off x="6362699" y="107404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{</a:t>
            </a:r>
            <a:endParaRPr lang="en-US" sz="6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A3D420C-04D7-4E27-88FD-513F31FCE1C6}"/>
              </a:ext>
            </a:extLst>
          </p:cNvPr>
          <p:cNvSpPr txBox="1"/>
          <p:nvPr/>
        </p:nvSpPr>
        <p:spPr>
          <a:xfrm>
            <a:off x="3153834" y="1395329"/>
            <a:ext cx="3113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Eingänge / Ausgänge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CEC1B6F-AB41-4071-8C9D-412977A30FFB}"/>
              </a:ext>
            </a:extLst>
          </p:cNvPr>
          <p:cNvSpPr txBox="1"/>
          <p:nvPr/>
        </p:nvSpPr>
        <p:spPr>
          <a:xfrm>
            <a:off x="6427875" y="2092375"/>
            <a:ext cx="3129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/>
              <a:t>{</a:t>
            </a:r>
            <a:endParaRPr lang="en-US" sz="3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75D2AA-4F35-49C2-9125-D5B048D0A0F4}"/>
              </a:ext>
            </a:extLst>
          </p:cNvPr>
          <p:cNvSpPr txBox="1"/>
          <p:nvPr/>
        </p:nvSpPr>
        <p:spPr>
          <a:xfrm>
            <a:off x="4279901" y="213854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Lokale Signale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C3A0BE5-5F27-4AF6-920D-24FB611D63B9}"/>
              </a:ext>
            </a:extLst>
          </p:cNvPr>
          <p:cNvCxnSpPr/>
          <p:nvPr/>
        </p:nvCxnSpPr>
        <p:spPr>
          <a:xfrm>
            <a:off x="6487557" y="2836333"/>
            <a:ext cx="81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0BAF1D5-DC85-4206-87FA-F605DEF94CCD}"/>
              </a:ext>
            </a:extLst>
          </p:cNvPr>
          <p:cNvSpPr txBox="1"/>
          <p:nvPr/>
        </p:nvSpPr>
        <p:spPr>
          <a:xfrm>
            <a:off x="2573984" y="2548969"/>
            <a:ext cx="397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Immer mit dem Takteingang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34E97C-31BA-4333-8B52-14AF7F025E4C}"/>
              </a:ext>
            </a:extLst>
          </p:cNvPr>
          <p:cNvCxnSpPr>
            <a:cxnSpLocks/>
          </p:cNvCxnSpPr>
          <p:nvPr/>
        </p:nvCxnSpPr>
        <p:spPr>
          <a:xfrm>
            <a:off x="6487557" y="3002167"/>
            <a:ext cx="1056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5868D5-4DF2-4775-AF36-FE7D00476BC3}"/>
              </a:ext>
            </a:extLst>
          </p:cNvPr>
          <p:cNvSpPr txBox="1"/>
          <p:nvPr/>
        </p:nvSpPr>
        <p:spPr>
          <a:xfrm>
            <a:off x="3507317" y="2771334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Zähler um 1 erhöhen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3DA4044-C0CD-47F4-95DB-1AFB529E50B9}"/>
              </a:ext>
            </a:extLst>
          </p:cNvPr>
          <p:cNvSpPr txBox="1"/>
          <p:nvPr/>
        </p:nvSpPr>
        <p:spPr>
          <a:xfrm>
            <a:off x="6352006" y="2879624"/>
            <a:ext cx="399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{</a:t>
            </a:r>
            <a:endParaRPr lang="en-US" sz="50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5E2AE62-6184-4237-A441-C7E31CB40043}"/>
              </a:ext>
            </a:extLst>
          </p:cNvPr>
          <p:cNvSpPr txBox="1"/>
          <p:nvPr/>
        </p:nvSpPr>
        <p:spPr>
          <a:xfrm>
            <a:off x="3499877" y="3121298"/>
            <a:ext cx="3070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</a:t>
            </a:r>
            <a:r>
              <a:rPr lang="de-DE" dirty="0" err="1"/>
              <a:t>reset</a:t>
            </a:r>
            <a:r>
              <a:rPr lang="de-DE" dirty="0"/>
              <a:t> gefordert</a:t>
            </a:r>
          </a:p>
          <a:p>
            <a:r>
              <a:rPr lang="de-DE" dirty="0"/>
              <a:t>Setze </a:t>
            </a:r>
            <a:r>
              <a:rPr lang="de-DE" dirty="0" err="1"/>
              <a:t>counter</a:t>
            </a:r>
            <a:r>
              <a:rPr lang="de-DE" dirty="0"/>
              <a:t> und</a:t>
            </a:r>
          </a:p>
          <a:p>
            <a:r>
              <a:rPr lang="de-DE" dirty="0" err="1"/>
              <a:t>data_buf</a:t>
            </a:r>
            <a:r>
              <a:rPr lang="de-DE" dirty="0"/>
              <a:t> auf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6120721-79CA-423A-B3B9-AAA139A6F602}"/>
              </a:ext>
            </a:extLst>
          </p:cNvPr>
          <p:cNvSpPr txBox="1"/>
          <p:nvPr/>
        </p:nvSpPr>
        <p:spPr>
          <a:xfrm>
            <a:off x="6341313" y="3566232"/>
            <a:ext cx="399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{</a:t>
            </a:r>
            <a:endParaRPr lang="en-US" sz="50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526A777-4C7A-4728-A37D-DDC0F6A7A1E1}"/>
              </a:ext>
            </a:extLst>
          </p:cNvPr>
          <p:cNvSpPr txBox="1"/>
          <p:nvPr/>
        </p:nvSpPr>
        <p:spPr>
          <a:xfrm>
            <a:off x="3146555" y="3852062"/>
            <a:ext cx="3415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Schwelle erreicht</a:t>
            </a:r>
          </a:p>
          <a:p>
            <a:r>
              <a:rPr lang="de-DE" dirty="0"/>
              <a:t>Setze </a:t>
            </a:r>
            <a:r>
              <a:rPr lang="de-DE" dirty="0" err="1"/>
              <a:t>counter</a:t>
            </a:r>
            <a:r>
              <a:rPr lang="de-DE" dirty="0"/>
              <a:t> auf 0</a:t>
            </a:r>
          </a:p>
          <a:p>
            <a:r>
              <a:rPr lang="de-DE" dirty="0"/>
              <a:t>Und invertiere </a:t>
            </a:r>
            <a:r>
              <a:rPr lang="de-DE" dirty="0" err="1"/>
              <a:t>data_buf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8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19A2385-185C-4AAA-B13A-D143F4FC4918}"/>
              </a:ext>
            </a:extLst>
          </p:cNvPr>
          <p:cNvSpPr txBox="1"/>
          <p:nvPr/>
        </p:nvSpPr>
        <p:spPr>
          <a:xfrm>
            <a:off x="1235925" y="5447881"/>
            <a:ext cx="261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hdl</a:t>
            </a:r>
            <a:r>
              <a:rPr lang="de-DE" dirty="0"/>
              <a:t>/</a:t>
            </a:r>
            <a:r>
              <a:rPr lang="de-DE" dirty="0" err="1"/>
              <a:t>oscillator.v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1B99146-AECC-4A68-AAA0-5A3274E9AA18}"/>
              </a:ext>
            </a:extLst>
          </p:cNvPr>
          <p:cNvCxnSpPr>
            <a:cxnSpLocks/>
          </p:cNvCxnSpPr>
          <p:nvPr/>
        </p:nvCxnSpPr>
        <p:spPr>
          <a:xfrm>
            <a:off x="6341313" y="4966433"/>
            <a:ext cx="1056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BB25B0A7-1077-4C64-8620-27411D89AF24}"/>
              </a:ext>
            </a:extLst>
          </p:cNvPr>
          <p:cNvSpPr txBox="1"/>
          <p:nvPr/>
        </p:nvSpPr>
        <p:spPr>
          <a:xfrm>
            <a:off x="1809850" y="4697105"/>
            <a:ext cx="4700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Immer (unabhängig Takteingang)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9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9AAB0BCD-7396-4902-B0CD-8D2AAE84CDE7}"/>
              </a:ext>
            </a:extLst>
          </p:cNvPr>
          <p:cNvSpPr txBox="1"/>
          <p:nvPr/>
        </p:nvSpPr>
        <p:spPr>
          <a:xfrm>
            <a:off x="6412276" y="4902962"/>
            <a:ext cx="399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dirty="0"/>
              <a:t>{</a:t>
            </a:r>
            <a:endParaRPr lang="en-US" sz="50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9E1C40C-85DE-44BE-A0D3-7C671C58699E}"/>
              </a:ext>
            </a:extLst>
          </p:cNvPr>
          <p:cNvSpPr txBox="1"/>
          <p:nvPr/>
        </p:nvSpPr>
        <p:spPr>
          <a:xfrm>
            <a:off x="2417592" y="4834798"/>
            <a:ext cx="4394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Wenn </a:t>
            </a:r>
            <a:r>
              <a:rPr lang="de-DE" dirty="0" err="1"/>
              <a:t>data_buf</a:t>
            </a:r>
            <a:r>
              <a:rPr lang="de-DE" dirty="0"/>
              <a:t> 0,</a:t>
            </a:r>
          </a:p>
          <a:p>
            <a:r>
              <a:rPr lang="de-DE" dirty="0"/>
              <a:t>Setze Ausgang </a:t>
            </a:r>
            <a:r>
              <a:rPr lang="de-DE" dirty="0" err="1"/>
              <a:t>data</a:t>
            </a:r>
            <a:r>
              <a:rPr lang="de-DE" dirty="0"/>
              <a:t> 0.</a:t>
            </a:r>
          </a:p>
          <a:p>
            <a:r>
              <a:rPr lang="de-DE" dirty="0"/>
              <a:t>Sonst ist </a:t>
            </a:r>
            <a:r>
              <a:rPr lang="de-DE" dirty="0" err="1"/>
              <a:t>data</a:t>
            </a:r>
            <a:r>
              <a:rPr lang="de-DE" dirty="0"/>
              <a:t> der Maximalwert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17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</a:t>
            </a:r>
            <a:r>
              <a:rPr lang="de-DE" dirty="0" err="1"/>
              <a:t>Verilog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A6877AE-DE8A-4937-A4A1-837C7A73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793" y="3429000"/>
            <a:ext cx="1609725" cy="7715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793B06C-2DDE-4BDB-B41A-937D9D406838}"/>
              </a:ext>
            </a:extLst>
          </p:cNvPr>
          <p:cNvCxnSpPr/>
          <p:nvPr/>
        </p:nvCxnSpPr>
        <p:spPr>
          <a:xfrm flipV="1">
            <a:off x="5274733" y="3467100"/>
            <a:ext cx="2061634" cy="77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B009F3F-0815-417C-8956-918C1ACADE9D}"/>
              </a:ext>
            </a:extLst>
          </p:cNvPr>
          <p:cNvCxnSpPr/>
          <p:nvPr/>
        </p:nvCxnSpPr>
        <p:spPr>
          <a:xfrm>
            <a:off x="5334000" y="4593167"/>
            <a:ext cx="1854200" cy="93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7724701-009D-402C-A82A-DD0101524D4C}"/>
              </a:ext>
            </a:extLst>
          </p:cNvPr>
          <p:cNvSpPr txBox="1"/>
          <p:nvPr/>
        </p:nvSpPr>
        <p:spPr>
          <a:xfrm>
            <a:off x="478366" y="4508500"/>
            <a:ext cx="5392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Hardwarebeschreibung ist parallel:</a:t>
            </a:r>
          </a:p>
          <a:p>
            <a:r>
              <a:rPr lang="de-DE" dirty="0"/>
              <a:t>Diese 2 Sachen passieren gleichzeitig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0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Erzeugte Schaltung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3"/>
          <a:stretch/>
        </p:blipFill>
        <p:spPr>
          <a:xfrm>
            <a:off x="6740781" y="1105176"/>
            <a:ext cx="3316849" cy="52810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987ED677-F98A-2114-8880-E5874FE4C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036" y="1904999"/>
            <a:ext cx="4826964" cy="3490686"/>
          </a:xfrm>
        </p:spPr>
      </p:pic>
    </p:spTree>
    <p:extLst>
      <p:ext uri="{BB962C8B-B14F-4D97-AF65-F5344CB8AC3E}">
        <p14:creationId xmlns:p14="http://schemas.microsoft.com/office/powerpoint/2010/main" val="39984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623053D-89B7-48D2-9A7A-471D5D8F6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656" y="2957380"/>
            <a:ext cx="3151296" cy="1575648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einfacher Sinuston: Grundton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C69A85-FA09-4E42-AD87-5D69DDC4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6087" y="2957380"/>
            <a:ext cx="3151295" cy="1575648"/>
          </a:xfrm>
          <a:prstGeom prst="rect">
            <a:avLst/>
          </a:prstGeom>
        </p:spPr>
      </p:pic>
      <p:pic>
        <p:nvPicPr>
          <p:cNvPr id="14" name="audio">
            <a:hlinkClick r:id="" action="ppaction://media"/>
            <a:extLst>
              <a:ext uri="{FF2B5EF4-FFF2-40B4-BE49-F238E27FC236}">
                <a16:creationId xmlns:a16="http://schemas.microsoft.com/office/drawing/2014/main" id="{1A16285C-D9C0-466E-801D-9BCBDA386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80504" y="35420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813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6EEB3A-5B3A-4371-8640-655D9CDB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README folgen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51AE4B-087D-4FB4-A054-2F81A25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Distrobox</a:t>
            </a:r>
            <a:r>
              <a:rPr lang="de-DE" dirty="0"/>
              <a:t> einrichten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A1D01-7771-43B7-A18B-3C448340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D4469-045D-4DEC-A28E-159E8498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5505D-6C40-4015-9B57-7E29FA14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5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7DF13A2-68DA-42B8-508F-61AA751F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Projekt README folgen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43CB11-0D7C-A4DF-39F1-D168D60A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 auschecken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1DA653-D3D0-4AFF-5CCC-670DD752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E51AD4-A7DF-F7E9-7743-99CDD664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A124C-F6FB-BCED-2977-CDB5E28E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2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6EEB3A-5B3A-4371-8640-655D9CDB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README folgen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51AE4B-087D-4FB4-A054-2F81A25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TerosHDL</a:t>
            </a:r>
            <a:r>
              <a:rPr lang="de-DE" dirty="0"/>
              <a:t> Installieren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A1D01-7771-43B7-A18B-3C448340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D4469-045D-4DEC-A28E-159E8498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5505D-6C40-4015-9B57-7E29FA14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Grafik 7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3F667392-04AC-769B-6E26-E2EC8A84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2031368"/>
            <a:ext cx="9470843" cy="44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0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Oszillator: Simulation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D01934-409F-4905-88E2-1F29BEDB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3"/>
          <a:stretch/>
        </p:blipFill>
        <p:spPr>
          <a:xfrm>
            <a:off x="8875151" y="1182062"/>
            <a:ext cx="3316849" cy="5281067"/>
          </a:xfrm>
          <a:prstGeom prst="rect">
            <a:avLst/>
          </a:prstGeom>
        </p:spPr>
      </p:pic>
      <p:pic>
        <p:nvPicPr>
          <p:cNvPr id="10" name="Grafik 9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DF4DA705-121A-81E9-4039-F2B718091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3" y="1252666"/>
            <a:ext cx="8251160" cy="49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2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9EE643D-6239-AC0A-606E-8A7CF41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Aufgabe: Ändere die Simulation so, dass bis 4 gezählt wird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201419-4E4A-61AB-FCF9-C395852D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8D9C0-950C-1DF3-C8E9-CD76E4FD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F0664-1BD3-7A17-D62B-3C40AB1F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973AC-94CC-F0CE-E09A-65CF62C2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6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Umsetzung als Chip: Wie werden Chips hergestellt?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90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9EE643D-6239-AC0A-606E-8A7CF418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stellt man </a:t>
            </a:r>
            <a:r>
              <a:rPr lang="de-DE" dirty="0" err="1"/>
              <a:t>chips</a:t>
            </a:r>
            <a:r>
              <a:rPr lang="de-DE" dirty="0"/>
              <a:t> her?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201419-4E4A-61AB-FCF9-C395852D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8D9C0-950C-1DF3-C8E9-CD76E4FD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F0664-1BD3-7A17-D62B-3C40AB1F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973AC-94CC-F0CE-E09A-65CF62C2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63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als Chip: 2. FPGA Emulation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ein FPGA?</a:t>
            </a:r>
          </a:p>
          <a:p>
            <a:r>
              <a:rPr lang="de-DE" dirty="0"/>
              <a:t>Wieso braucht man FPGAs?</a:t>
            </a:r>
          </a:p>
        </p:txBody>
      </p:sp>
    </p:spTree>
    <p:extLst>
      <p:ext uri="{BB962C8B-B14F-4D97-AF65-F5344CB8AC3E}">
        <p14:creationId xmlns:p14="http://schemas.microsoft.com/office/powerpoint/2010/main" val="24309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Bitstream</a:t>
            </a:r>
            <a:r>
              <a:rPr lang="de-DE" dirty="0"/>
              <a:t> erzeugen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README folgen</a:t>
            </a:r>
          </a:p>
        </p:txBody>
      </p:sp>
    </p:spTree>
    <p:extLst>
      <p:ext uri="{BB962C8B-B14F-4D97-AF65-F5344CB8AC3E}">
        <p14:creationId xmlns:p14="http://schemas.microsoft.com/office/powerpoint/2010/main" val="101502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Fourier Analyse: Oberwellen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19C9F0-42E8-49A6-9D20-3DA42CC02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31631" y="1401565"/>
            <a:ext cx="2468880" cy="12344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18" name="wave1">
            <a:hlinkClick r:id="" action="ppaction://media"/>
            <a:extLst>
              <a:ext uri="{FF2B5EF4-FFF2-40B4-BE49-F238E27FC236}">
                <a16:creationId xmlns:a16="http://schemas.microsoft.com/office/drawing/2014/main" id="{747F6562-47D8-4BE9-AF4E-215190F1C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0548" y="1940056"/>
            <a:ext cx="406400" cy="406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721EC9-39E9-4743-A2E3-706DEB15E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826131" y="3018198"/>
            <a:ext cx="2468880" cy="1234440"/>
          </a:xfrm>
          <a:prstGeom prst="rect">
            <a:avLst/>
          </a:prstGeom>
        </p:spPr>
      </p:pic>
      <p:pic>
        <p:nvPicPr>
          <p:cNvPr id="23" name="wave2">
            <a:hlinkClick r:id="" action="ppaction://media"/>
            <a:extLst>
              <a:ext uri="{FF2B5EF4-FFF2-40B4-BE49-F238E27FC236}">
                <a16:creationId xmlns:a16="http://schemas.microsoft.com/office/drawing/2014/main" id="{FDD7B673-E9FC-4B2E-B3B0-2C947C8AEF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0548" y="3634613"/>
            <a:ext cx="406400" cy="4064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826131" y="4760851"/>
            <a:ext cx="2468880" cy="1234440"/>
          </a:xfrm>
          <a:prstGeom prst="rect">
            <a:avLst/>
          </a:prstGeom>
        </p:spPr>
      </p:pic>
      <p:pic>
        <p:nvPicPr>
          <p:cNvPr id="28" name="wave3">
            <a:hlinkClick r:id="" action="ppaction://media"/>
            <a:extLst>
              <a:ext uri="{FF2B5EF4-FFF2-40B4-BE49-F238E27FC236}">
                <a16:creationId xmlns:a16="http://schemas.microsoft.com/office/drawing/2014/main" id="{521A7E97-BEA1-4165-9EDF-E31A06B20C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0548" y="5378071"/>
            <a:ext cx="406400" cy="406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149878F-FD70-4179-BDA5-EF2B1DE61A44}"/>
              </a:ext>
            </a:extLst>
          </p:cNvPr>
          <p:cNvSpPr txBox="1"/>
          <p:nvPr/>
        </p:nvSpPr>
        <p:spPr>
          <a:xfrm>
            <a:off x="2095994" y="264271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531545A-964D-4D3E-BA1E-CD0C4E56CDEC}"/>
              </a:ext>
            </a:extLst>
          </p:cNvPr>
          <p:cNvSpPr txBox="1"/>
          <p:nvPr/>
        </p:nvSpPr>
        <p:spPr>
          <a:xfrm>
            <a:off x="5878470" y="268255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45542A-677E-474D-A684-2D3B8070B53B}"/>
              </a:ext>
            </a:extLst>
          </p:cNvPr>
          <p:cNvSpPr txBox="1"/>
          <p:nvPr/>
        </p:nvSpPr>
        <p:spPr>
          <a:xfrm>
            <a:off x="9322702" y="264271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93B4D5B-6ED8-4BC1-B0E5-14493362D969}"/>
              </a:ext>
            </a:extLst>
          </p:cNvPr>
          <p:cNvSpPr txBox="1"/>
          <p:nvPr/>
        </p:nvSpPr>
        <p:spPr>
          <a:xfrm>
            <a:off x="9322702" y="437682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F3DF7-CE3F-4FE4-81ED-60763A0FAE9B}"/>
              </a:ext>
            </a:extLst>
          </p:cNvPr>
          <p:cNvSpPr txBox="1"/>
          <p:nvPr/>
        </p:nvSpPr>
        <p:spPr>
          <a:xfrm>
            <a:off x="5878470" y="437945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>
            <a:off x="2093048" y="4299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493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 Programmieren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README folgen</a:t>
            </a:r>
          </a:p>
        </p:txBody>
      </p:sp>
    </p:spTree>
    <p:extLst>
      <p:ext uri="{BB962C8B-B14F-4D97-AF65-F5344CB8AC3E}">
        <p14:creationId xmlns:p14="http://schemas.microsoft.com/office/powerpoint/2010/main" val="1594080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B090F3-72AF-415E-A6E4-223BFCFE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Einfacher</a:t>
            </a:r>
            <a:r>
              <a:rPr lang="en-US" dirty="0"/>
              <a:t> Test </a:t>
            </a:r>
            <a:r>
              <a:rPr lang="en-US" dirty="0" err="1"/>
              <a:t>mit</a:t>
            </a:r>
            <a:r>
              <a:rPr lang="en-US" dirty="0"/>
              <a:t> ./cd101 </a:t>
            </a:r>
            <a:r>
              <a:rPr lang="en-US" dirty="0" err="1"/>
              <a:t>Programm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6DA13-04AE-472E-8933-B91CF63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E478D7-48A7-4E5B-A54F-8E3F32EA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20FBE-951D-41F4-8541-EBE6C3E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15CAAC-C7C3-8CC5-1558-B0DCACDB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README folgen</a:t>
            </a:r>
          </a:p>
        </p:txBody>
      </p:sp>
    </p:spTree>
    <p:extLst>
      <p:ext uri="{BB962C8B-B14F-4D97-AF65-F5344CB8AC3E}">
        <p14:creationId xmlns:p14="http://schemas.microsoft.com/office/powerpoint/2010/main" val="453241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Anschließen des Lautsprechers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8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Werte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A6672F56-BDE9-4123-8DB4-0DA00891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4876" y="1937876"/>
            <a:ext cx="5751722" cy="2875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0BDEF7E-5050-497F-B1FE-707B072C683C}"/>
              </a:ext>
            </a:extLst>
          </p:cNvPr>
          <p:cNvSpPr/>
          <p:nvPr/>
        </p:nvSpPr>
        <p:spPr>
          <a:xfrm>
            <a:off x="6858000" y="1162619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TODO: Grafik mit stufen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D515E-A3EC-4B0A-B29D-BC048D15672B}"/>
              </a:ext>
            </a:extLst>
          </p:cNvPr>
          <p:cNvSpPr txBox="1"/>
          <p:nvPr/>
        </p:nvSpPr>
        <p:spPr>
          <a:xfrm>
            <a:off x="4719145" y="230702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F9B052-673F-43ED-B569-89368AD25B1D}"/>
              </a:ext>
            </a:extLst>
          </p:cNvPr>
          <p:cNvSpPr txBox="1"/>
          <p:nvPr/>
        </p:nvSpPr>
        <p:spPr>
          <a:xfrm>
            <a:off x="593835" y="1318657"/>
            <a:ext cx="3941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Unsere Hardware arbeitet digital: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Es können nur Ganzzahlen dargestellt werden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Stufen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Um Lautsprecher anzuschließen, benötigen wir ein analoges Signal.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Auf einem digitalen Pin können wir nur 2 Werte 0/1, 0V / x V ausgeben.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Lösung: Delta-Sigma Modulation.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Delta-Sigma Modulation: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Kompliziert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kleinere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0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größere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1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man </a:t>
            </a:r>
            <a:r>
              <a:rPr lang="en-US" sz="1400" dirty="0" err="1">
                <a:sym typeface="Wingdings" panose="05000000000000000000" pitchFamily="2" charset="2"/>
              </a:rPr>
              <a:t>Mittelwert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bildet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ist</a:t>
            </a:r>
            <a:r>
              <a:rPr lang="en-US" sz="1400" dirty="0">
                <a:sym typeface="Wingdings" panose="05000000000000000000" pitchFamily="2" charset="2"/>
              </a:rPr>
              <a:t> der Wert </a:t>
            </a:r>
            <a:r>
              <a:rPr lang="en-US" sz="1400" dirty="0" err="1">
                <a:sym typeface="Wingdings" panose="05000000000000000000" pitchFamily="2" charset="2"/>
              </a:rPr>
              <a:t>im</a:t>
            </a:r>
            <a:r>
              <a:rPr lang="en-US" sz="1400" dirty="0">
                <a:sym typeface="Wingdings" panose="05000000000000000000" pitchFamily="2" charset="2"/>
              </a:rPr>
              <a:t> 2. Fall </a:t>
            </a:r>
            <a:r>
              <a:rPr lang="en-US" sz="1400" dirty="0" err="1">
                <a:sym typeface="Wingdings" panose="05000000000000000000" pitchFamily="2" charset="2"/>
              </a:rPr>
              <a:t>größer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de-DE" sz="1400" dirty="0">
              <a:sym typeface="Wingdings" panose="05000000000000000000" pitchFamily="2" charset="2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33DB02-B995-4F6C-950A-2B5568D39638}"/>
              </a:ext>
            </a:extLst>
          </p:cNvPr>
          <p:cNvSpPr/>
          <p:nvPr/>
        </p:nvSpPr>
        <p:spPr>
          <a:xfrm>
            <a:off x="6978869" y="5287930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Delta-Sigma moduliertes Signal als Beispiel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2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Werte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A6672F56-BDE9-4123-8DB4-0DA00891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4876" y="1937876"/>
            <a:ext cx="5751722" cy="287586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0BDEF7E-5050-497F-B1FE-707B072C683C}"/>
              </a:ext>
            </a:extLst>
          </p:cNvPr>
          <p:cNvSpPr/>
          <p:nvPr/>
        </p:nvSpPr>
        <p:spPr>
          <a:xfrm>
            <a:off x="6858000" y="1162619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TODO: Grafik mit stufen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D515E-A3EC-4B0A-B29D-BC048D15672B}"/>
              </a:ext>
            </a:extLst>
          </p:cNvPr>
          <p:cNvSpPr txBox="1"/>
          <p:nvPr/>
        </p:nvSpPr>
        <p:spPr>
          <a:xfrm>
            <a:off x="4719145" y="230702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F9B052-673F-43ED-B569-89368AD25B1D}"/>
              </a:ext>
            </a:extLst>
          </p:cNvPr>
          <p:cNvSpPr txBox="1"/>
          <p:nvPr/>
        </p:nvSpPr>
        <p:spPr>
          <a:xfrm>
            <a:off x="593835" y="1318657"/>
            <a:ext cx="3941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Unsere Hardware arbeitet digital: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Es können nur Ganzzahlen dargestellt werden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Stufen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Um Lautsprecher anzuschließen, benötigen wir ein analoges Signal.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Auf einem digitalen Pin können wir nur 2 Werte 0/1, 0V / x V ausgeben.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400" dirty="0">
                <a:sym typeface="Wingdings" panose="05000000000000000000" pitchFamily="2" charset="2"/>
              </a:rPr>
              <a:t>Lösung: Delta-Sigma Modulation.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>
                <a:sym typeface="Wingdings" panose="05000000000000000000" pitchFamily="2" charset="2"/>
              </a:rPr>
              <a:t>Delta-Sigma Modulation: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Kompliziert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kleinere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0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größere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Eingabe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Ausgabe</a:t>
            </a:r>
            <a:r>
              <a:rPr lang="en-US" sz="1400" dirty="0">
                <a:sym typeface="Wingdings" panose="05000000000000000000" pitchFamily="2" charset="2"/>
              </a:rPr>
              <a:t> hat </a:t>
            </a:r>
            <a:r>
              <a:rPr lang="en-US" sz="1400" dirty="0" err="1">
                <a:sym typeface="Wingdings" panose="05000000000000000000" pitchFamily="2" charset="2"/>
              </a:rPr>
              <a:t>längeren</a:t>
            </a:r>
            <a:r>
              <a:rPr lang="en-US" sz="1400" dirty="0">
                <a:sym typeface="Wingdings" panose="05000000000000000000" pitchFamily="2" charset="2"/>
              </a:rPr>
              <a:t> 1 </a:t>
            </a:r>
            <a:r>
              <a:rPr lang="en-US" sz="1400" dirty="0" err="1">
                <a:sym typeface="Wingdings" panose="05000000000000000000" pitchFamily="2" charset="2"/>
              </a:rPr>
              <a:t>Anteil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Wenn</a:t>
            </a:r>
            <a:r>
              <a:rPr lang="en-US" sz="1400" dirty="0">
                <a:sym typeface="Wingdings" panose="05000000000000000000" pitchFamily="2" charset="2"/>
              </a:rPr>
              <a:t> man </a:t>
            </a:r>
            <a:r>
              <a:rPr lang="en-US" sz="1400" dirty="0" err="1">
                <a:sym typeface="Wingdings" panose="05000000000000000000" pitchFamily="2" charset="2"/>
              </a:rPr>
              <a:t>Mittelwert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bildet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ist</a:t>
            </a:r>
            <a:r>
              <a:rPr lang="en-US" sz="1400" dirty="0">
                <a:sym typeface="Wingdings" panose="05000000000000000000" pitchFamily="2" charset="2"/>
              </a:rPr>
              <a:t> der Wert </a:t>
            </a:r>
            <a:r>
              <a:rPr lang="en-US" sz="1400" dirty="0" err="1">
                <a:sym typeface="Wingdings" panose="05000000000000000000" pitchFamily="2" charset="2"/>
              </a:rPr>
              <a:t>im</a:t>
            </a:r>
            <a:r>
              <a:rPr lang="en-US" sz="1400" dirty="0">
                <a:sym typeface="Wingdings" panose="05000000000000000000" pitchFamily="2" charset="2"/>
              </a:rPr>
              <a:t> 2. Fall </a:t>
            </a:r>
            <a:r>
              <a:rPr lang="en-US" sz="1400" dirty="0" err="1">
                <a:sym typeface="Wingdings" panose="05000000000000000000" pitchFamily="2" charset="2"/>
              </a:rPr>
              <a:t>größer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de-DE" sz="1400" dirty="0">
              <a:sym typeface="Wingdings" panose="05000000000000000000" pitchFamily="2" charset="2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33DB02-B995-4F6C-950A-2B5568D39638}"/>
              </a:ext>
            </a:extLst>
          </p:cNvPr>
          <p:cNvSpPr/>
          <p:nvPr/>
        </p:nvSpPr>
        <p:spPr>
          <a:xfrm>
            <a:off x="6978869" y="5287930"/>
            <a:ext cx="3883572" cy="7292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Delta-Sigma moduliertes Signal als Beispiel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8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67926B-BFE4-4BDF-8682-F6A76649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643827-C201-4627-A388-CD71D670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7AB17-9F96-48CD-B14C-BCD14F05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15ACF-C08A-4607-8289-8F6AD303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FE44D1F-2D8D-42F6-A167-797C983A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7487" y="2778919"/>
            <a:ext cx="66770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0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F7C629-FE4C-420F-89B0-16AD8EC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CB04D5-B856-491B-BC48-E908BAD4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8D838F-B9F6-4659-B066-ADE3A721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1F6D7-330A-4317-A117-569E5BED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7DE9FFC-CCE5-48DE-A7D8-51F4EA9C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556" y="1582738"/>
            <a:ext cx="5980888" cy="448786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20B0-34E5-4BAB-8B33-EE0ECFBF2805}"/>
              </a:ext>
            </a:extLst>
          </p:cNvPr>
          <p:cNvSpPr txBox="1"/>
          <p:nvPr/>
        </p:nvSpPr>
        <p:spPr>
          <a:xfrm>
            <a:off x="3536950" y="4003128"/>
            <a:ext cx="900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oscillator.v</a:t>
            </a:r>
            <a:endParaRPr lang="en-US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04CBD7-F477-4DEC-8051-BBFE520DC90B}"/>
              </a:ext>
            </a:extLst>
          </p:cNvPr>
          <p:cNvSpPr txBox="1"/>
          <p:nvPr/>
        </p:nvSpPr>
        <p:spPr>
          <a:xfrm>
            <a:off x="5107452" y="4003127"/>
            <a:ext cx="586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filter.v</a:t>
            </a:r>
            <a:endParaRPr lang="en-US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F9957A-63B7-4855-B9F8-889AC1431CA5}"/>
              </a:ext>
            </a:extLst>
          </p:cNvPr>
          <p:cNvSpPr txBox="1"/>
          <p:nvPr/>
        </p:nvSpPr>
        <p:spPr>
          <a:xfrm>
            <a:off x="6818395" y="4003127"/>
            <a:ext cx="594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adsr.v</a:t>
            </a:r>
            <a:endParaRPr lang="en-US" sz="12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584A602-50AC-454E-8C85-F757174F6577}"/>
              </a:ext>
            </a:extLst>
          </p:cNvPr>
          <p:cNvSpPr txBox="1"/>
          <p:nvPr/>
        </p:nvSpPr>
        <p:spPr>
          <a:xfrm>
            <a:off x="5193565" y="237743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spi.v</a:t>
            </a:r>
            <a:endParaRPr lang="en-US" sz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040D91-4DEF-4374-B117-54F2C6547DEA}"/>
              </a:ext>
            </a:extLst>
          </p:cNvPr>
          <p:cNvSpPr txBox="1"/>
          <p:nvPr/>
        </p:nvSpPr>
        <p:spPr>
          <a:xfrm>
            <a:off x="7977762" y="400312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dac.v</a:t>
            </a:r>
            <a:endParaRPr lang="en-US" sz="12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EB9C17-00F1-4F24-8B37-1C2B15F64739}"/>
              </a:ext>
            </a:extLst>
          </p:cNvPr>
          <p:cNvSpPr txBox="1"/>
          <p:nvPr/>
        </p:nvSpPr>
        <p:spPr>
          <a:xfrm>
            <a:off x="8414465" y="229717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synth.v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686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auf Lautsprecher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EE9855-ED88-4EE6-B20D-3B787D22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8192" y="2315713"/>
            <a:ext cx="7085615" cy="28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2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auf Lautsprecher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F9B052-673F-43ED-B569-89368AD25B1D}"/>
              </a:ext>
            </a:extLst>
          </p:cNvPr>
          <p:cNvSpPr txBox="1"/>
          <p:nvPr/>
        </p:nvSpPr>
        <p:spPr>
          <a:xfrm>
            <a:off x="593835" y="1318657"/>
            <a:ext cx="39413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Aus Delta-Sigma Binärsignal ein analoges Signal machen: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Externer Tiefpass.</a:t>
            </a:r>
          </a:p>
          <a:p>
            <a:endParaRPr lang="de-DE" sz="1400" dirty="0">
              <a:sym typeface="Wingdings" panose="05000000000000000000" pitchFamily="2" charset="2"/>
            </a:endParaRPr>
          </a:p>
          <a:p>
            <a:r>
              <a:rPr lang="de-DE" sz="1400" dirty="0">
                <a:sym typeface="Wingdings" panose="05000000000000000000" pitchFamily="2" charset="2"/>
              </a:rPr>
              <a:t>Beispiel hier: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8AEA7A5-5463-49BE-81E1-E4E9E9AF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6675" y="1318657"/>
            <a:ext cx="4508939" cy="181995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E4D8E2-89D0-4D1E-88E7-F14A96C4761D}"/>
              </a:ext>
            </a:extLst>
          </p:cNvPr>
          <p:cNvSpPr/>
          <p:nvPr/>
        </p:nvSpPr>
        <p:spPr>
          <a:xfrm>
            <a:off x="9601200" y="1318657"/>
            <a:ext cx="882869" cy="1703067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6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FPGA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D1F0D7-3893-4307-B5B9-0AB07070F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51" y="975088"/>
            <a:ext cx="5122171" cy="1982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9C0256-08A4-463E-852B-B695AD649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1458" y="4356537"/>
            <a:ext cx="2165893" cy="2165893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5D95589-DF1C-496E-922F-56D72FE28BF0}"/>
              </a:ext>
            </a:extLst>
          </p:cNvPr>
          <p:cNvCxnSpPr>
            <a:cxnSpLocks/>
          </p:cNvCxnSpPr>
          <p:nvPr/>
        </p:nvCxnSpPr>
        <p:spPr>
          <a:xfrm>
            <a:off x="6245022" y="2650262"/>
            <a:ext cx="0" cy="267488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FB63DCD-E03C-4B11-99B2-C361FDEA4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1" t="31801" r="47957" b="23142"/>
          <a:stretch/>
        </p:blipFill>
        <p:spPr>
          <a:xfrm rot="16200000">
            <a:off x="7642901" y="3680278"/>
            <a:ext cx="1166643" cy="3090042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CE60138-D227-45C3-8C8D-E9FAA848262B}"/>
              </a:ext>
            </a:extLst>
          </p:cNvPr>
          <p:cNvCxnSpPr>
            <a:cxnSpLocks/>
          </p:cNvCxnSpPr>
          <p:nvPr/>
        </p:nvCxnSpPr>
        <p:spPr>
          <a:xfrm>
            <a:off x="6139920" y="5545863"/>
            <a:ext cx="5465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74BF2B9-B3A0-48EB-8E95-97BAD87AAB4C}"/>
              </a:ext>
            </a:extLst>
          </p:cNvPr>
          <p:cNvCxnSpPr>
            <a:cxnSpLocks/>
          </p:cNvCxnSpPr>
          <p:nvPr/>
        </p:nvCxnSpPr>
        <p:spPr>
          <a:xfrm>
            <a:off x="5934967" y="5435884"/>
            <a:ext cx="7462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AE3A152-81F9-462D-AFDF-AEA90BD5A20D}"/>
              </a:ext>
            </a:extLst>
          </p:cNvPr>
          <p:cNvCxnSpPr>
            <a:cxnSpLocks/>
          </p:cNvCxnSpPr>
          <p:nvPr/>
        </p:nvCxnSpPr>
        <p:spPr>
          <a:xfrm>
            <a:off x="6245022" y="5325145"/>
            <a:ext cx="436179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0638974-3E4F-4DD1-9260-40F17A527B5F}"/>
              </a:ext>
            </a:extLst>
          </p:cNvPr>
          <p:cNvCxnSpPr>
            <a:cxnSpLocks/>
          </p:cNvCxnSpPr>
          <p:nvPr/>
        </p:nvCxnSpPr>
        <p:spPr>
          <a:xfrm flipV="1">
            <a:off x="6150430" y="1583462"/>
            <a:ext cx="0" cy="3962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3A8CF6D-E8AC-4CC5-AB3E-13C1FE4F2285}"/>
              </a:ext>
            </a:extLst>
          </p:cNvPr>
          <p:cNvCxnSpPr>
            <a:cxnSpLocks/>
          </p:cNvCxnSpPr>
          <p:nvPr/>
        </p:nvCxnSpPr>
        <p:spPr>
          <a:xfrm flipV="1">
            <a:off x="6150429" y="1257642"/>
            <a:ext cx="94593" cy="3219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FCEF3C-5B71-4213-89ED-B0BA0C0BFEFE}"/>
              </a:ext>
            </a:extLst>
          </p:cNvPr>
          <p:cNvCxnSpPr>
            <a:cxnSpLocks/>
          </p:cNvCxnSpPr>
          <p:nvPr/>
        </p:nvCxnSpPr>
        <p:spPr>
          <a:xfrm flipV="1">
            <a:off x="5940222" y="1579609"/>
            <a:ext cx="0" cy="38562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C0A66C0-FFD2-4442-AB9D-1E0E88AFECA5}"/>
              </a:ext>
            </a:extLst>
          </p:cNvPr>
          <p:cNvCxnSpPr>
            <a:cxnSpLocks/>
          </p:cNvCxnSpPr>
          <p:nvPr/>
        </p:nvCxnSpPr>
        <p:spPr>
          <a:xfrm flipV="1">
            <a:off x="5940221" y="1257643"/>
            <a:ext cx="94595" cy="3258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1C44032-E14C-40D6-A0C3-808CF6E2C815}"/>
              </a:ext>
            </a:extLst>
          </p:cNvPr>
          <p:cNvCxnSpPr>
            <a:cxnSpLocks/>
          </p:cNvCxnSpPr>
          <p:nvPr/>
        </p:nvCxnSpPr>
        <p:spPr>
          <a:xfrm>
            <a:off x="6040071" y="2650262"/>
            <a:ext cx="0" cy="300595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3BAD2DE3-0D71-490E-98C6-16C55282D91F}"/>
              </a:ext>
            </a:extLst>
          </p:cNvPr>
          <p:cNvCxnSpPr>
            <a:cxnSpLocks/>
          </p:cNvCxnSpPr>
          <p:nvPr/>
        </p:nvCxnSpPr>
        <p:spPr>
          <a:xfrm>
            <a:off x="5845629" y="2650261"/>
            <a:ext cx="0" cy="315836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24879B5-F877-4E86-9872-EFE160D86253}"/>
              </a:ext>
            </a:extLst>
          </p:cNvPr>
          <p:cNvCxnSpPr>
            <a:cxnSpLocks/>
          </p:cNvCxnSpPr>
          <p:nvPr/>
        </p:nvCxnSpPr>
        <p:spPr>
          <a:xfrm flipV="1">
            <a:off x="2660995" y="5114153"/>
            <a:ext cx="3478925" cy="165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1880418F-8457-463C-8CC9-8B0BDE32C732}"/>
              </a:ext>
            </a:extLst>
          </p:cNvPr>
          <p:cNvCxnSpPr>
            <a:cxnSpLocks/>
          </p:cNvCxnSpPr>
          <p:nvPr/>
        </p:nvCxnSpPr>
        <p:spPr>
          <a:xfrm flipV="1">
            <a:off x="2660995" y="5283104"/>
            <a:ext cx="3273972" cy="10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B15BE-6B54-41B2-A64A-E8C86F749FBC}"/>
              </a:ext>
            </a:extLst>
          </p:cNvPr>
          <p:cNvCxnSpPr>
            <a:cxnSpLocks/>
          </p:cNvCxnSpPr>
          <p:nvPr/>
        </p:nvCxnSpPr>
        <p:spPr>
          <a:xfrm flipH="1">
            <a:off x="2660995" y="5808621"/>
            <a:ext cx="3179379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4C6F5AF-5712-498D-B665-B40C49301903}"/>
              </a:ext>
            </a:extLst>
          </p:cNvPr>
          <p:cNvCxnSpPr>
            <a:cxnSpLocks/>
          </p:cNvCxnSpPr>
          <p:nvPr/>
        </p:nvCxnSpPr>
        <p:spPr>
          <a:xfrm flipH="1">
            <a:off x="2660994" y="5656221"/>
            <a:ext cx="337382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13F8FA5-145F-0687-EFC0-8F63D94AFAF6}"/>
              </a:ext>
            </a:extLst>
          </p:cNvPr>
          <p:cNvCxnSpPr/>
          <p:nvPr/>
        </p:nvCxnSpPr>
        <p:spPr>
          <a:xfrm>
            <a:off x="8194962" y="1976202"/>
            <a:ext cx="65434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C1AC0C4-E76F-84C4-212F-F762100E8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0443" y="1642246"/>
            <a:ext cx="838835" cy="8388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2F6A313-7703-5C71-CAA0-85EAF681D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2373" y="4878536"/>
            <a:ext cx="1114695" cy="111469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7E540F9-8E51-ACC6-860D-84D771228C08}"/>
              </a:ext>
            </a:extLst>
          </p:cNvPr>
          <p:cNvCxnSpPr/>
          <p:nvPr/>
        </p:nvCxnSpPr>
        <p:spPr>
          <a:xfrm>
            <a:off x="9722296" y="5435884"/>
            <a:ext cx="65434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0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dem Weg zum Rechteck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19C9F0-42E8-49A6-9D20-3DA42CC02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831631" y="1401565"/>
            <a:ext cx="2468880" cy="12344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721EC9-39E9-4743-A2E3-706DEB15E0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826131" y="3018198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826131" y="4760851"/>
            <a:ext cx="2468880" cy="123444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5D59C-961B-4C26-B80E-D8532E631A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76700" y="3018198"/>
            <a:ext cx="2468880" cy="1234440"/>
          </a:xfrm>
          <a:prstGeom prst="rect">
            <a:avLst/>
          </a:prstGeom>
        </p:spPr>
      </p:pic>
      <p:pic>
        <p:nvPicPr>
          <p:cNvPr id="2" name="wave1">
            <a:hlinkClick r:id="" action="ppaction://media"/>
            <a:extLst>
              <a:ext uri="{FF2B5EF4-FFF2-40B4-BE49-F238E27FC236}">
                <a16:creationId xmlns:a16="http://schemas.microsoft.com/office/drawing/2014/main" id="{59D21027-63B3-422F-9064-29BE5780B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70548" y="1940056"/>
            <a:ext cx="406400" cy="406400"/>
          </a:xfrm>
          <a:prstGeom prst="rect">
            <a:avLst/>
          </a:prstGeom>
        </p:spPr>
      </p:pic>
      <p:pic>
        <p:nvPicPr>
          <p:cNvPr id="3" name="wave2">
            <a:hlinkClick r:id="" action="ppaction://media"/>
            <a:extLst>
              <a:ext uri="{FF2B5EF4-FFF2-40B4-BE49-F238E27FC236}">
                <a16:creationId xmlns:a16="http://schemas.microsoft.com/office/drawing/2014/main" id="{0F75CDA0-7A2D-4F2B-B139-DFAE550B6D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66744" y="3642210"/>
            <a:ext cx="406400" cy="406400"/>
          </a:xfrm>
          <a:prstGeom prst="rect">
            <a:avLst/>
          </a:prstGeom>
        </p:spPr>
      </p:pic>
      <p:pic>
        <p:nvPicPr>
          <p:cNvPr id="10" name="wave3">
            <a:hlinkClick r:id="" action="ppaction://media"/>
            <a:extLst>
              <a:ext uri="{FF2B5EF4-FFF2-40B4-BE49-F238E27FC236}">
                <a16:creationId xmlns:a16="http://schemas.microsoft.com/office/drawing/2014/main" id="{C08D86C9-E91F-44F2-B21B-6C54D20E3F3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66744" y="5378071"/>
            <a:ext cx="406400" cy="4064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E1E93EE-6573-4CBA-8EE8-93EF2A0628B8}"/>
              </a:ext>
            </a:extLst>
          </p:cNvPr>
          <p:cNvCxnSpPr/>
          <p:nvPr/>
        </p:nvCxnSpPr>
        <p:spPr>
          <a:xfrm>
            <a:off x="7031421" y="5612524"/>
            <a:ext cx="263590" cy="0"/>
          </a:xfrm>
          <a:prstGeom prst="straightConnector1">
            <a:avLst/>
          </a:prstGeom>
          <a:ln w="28575">
            <a:solidFill>
              <a:srgbClr val="0D404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A1DEC5B-3FB1-4E25-815A-A85B9283CCD7}"/>
              </a:ext>
            </a:extLst>
          </p:cNvPr>
          <p:cNvSpPr txBox="1"/>
          <p:nvPr/>
        </p:nvSpPr>
        <p:spPr>
          <a:xfrm>
            <a:off x="6947717" y="5229758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viele Oberwellen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878068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als Chip: Tiny Tapeout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54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 shot of stemma QT port. ">
            <a:extLst>
              <a:ext uri="{FF2B5EF4-FFF2-40B4-BE49-F238E27FC236}">
                <a16:creationId xmlns:a16="http://schemas.microsoft.com/office/drawing/2014/main" id="{E7FF0A54-2C5B-514E-976A-409C3CA48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2" t="22299" r="14807" b="19693"/>
          <a:stretch/>
        </p:blipFill>
        <p:spPr bwMode="auto">
          <a:xfrm>
            <a:off x="3920605" y="4044160"/>
            <a:ext cx="2622276" cy="1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00AC7F-9560-3650-1A52-19632DF0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87" y="289358"/>
            <a:ext cx="4299106" cy="31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ASIC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5D95589-DF1C-496E-922F-56D72FE28BF0}"/>
              </a:ext>
            </a:extLst>
          </p:cNvPr>
          <p:cNvCxnSpPr>
            <a:cxnSpLocks/>
          </p:cNvCxnSpPr>
          <p:nvPr/>
        </p:nvCxnSpPr>
        <p:spPr>
          <a:xfrm>
            <a:off x="7346293" y="3193378"/>
            <a:ext cx="0" cy="292802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FB63DCD-E03C-4B11-99B2-C361FDEA4A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1" t="40882" r="47957" b="23141"/>
          <a:stretch/>
        </p:blipFill>
        <p:spPr>
          <a:xfrm>
            <a:off x="7570393" y="3163868"/>
            <a:ext cx="812419" cy="1718171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AE3A152-81F9-462D-AFDF-AEA90BD5A20D}"/>
              </a:ext>
            </a:extLst>
          </p:cNvPr>
          <p:cNvCxnSpPr>
            <a:cxnSpLocks/>
          </p:cNvCxnSpPr>
          <p:nvPr/>
        </p:nvCxnSpPr>
        <p:spPr>
          <a:xfrm>
            <a:off x="4939487" y="6121400"/>
            <a:ext cx="240680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1C44032-E14C-40D6-A0C3-808CF6E2C815}"/>
              </a:ext>
            </a:extLst>
          </p:cNvPr>
          <p:cNvCxnSpPr>
            <a:cxnSpLocks/>
          </p:cNvCxnSpPr>
          <p:nvPr/>
        </p:nvCxnSpPr>
        <p:spPr>
          <a:xfrm>
            <a:off x="7199587" y="3193378"/>
            <a:ext cx="0" cy="27394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3BAD2DE3-0D71-490E-98C6-16C55282D91F}"/>
              </a:ext>
            </a:extLst>
          </p:cNvPr>
          <p:cNvCxnSpPr>
            <a:cxnSpLocks/>
          </p:cNvCxnSpPr>
          <p:nvPr/>
        </p:nvCxnSpPr>
        <p:spPr>
          <a:xfrm>
            <a:off x="7010400" y="3193378"/>
            <a:ext cx="0" cy="261884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1880418F-8457-463C-8CC9-8B0BDE32C732}"/>
              </a:ext>
            </a:extLst>
          </p:cNvPr>
          <p:cNvCxnSpPr>
            <a:cxnSpLocks/>
          </p:cNvCxnSpPr>
          <p:nvPr/>
        </p:nvCxnSpPr>
        <p:spPr>
          <a:xfrm flipV="1">
            <a:off x="4429870" y="3840936"/>
            <a:ext cx="0" cy="348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56B15BE-6B54-41B2-A64A-E8C86F749FBC}"/>
              </a:ext>
            </a:extLst>
          </p:cNvPr>
          <p:cNvCxnSpPr>
            <a:cxnSpLocks/>
          </p:cNvCxnSpPr>
          <p:nvPr/>
        </p:nvCxnSpPr>
        <p:spPr>
          <a:xfrm flipH="1">
            <a:off x="5264150" y="5812221"/>
            <a:ext cx="174099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D4C6F5AF-5712-498D-B665-B40C49301903}"/>
              </a:ext>
            </a:extLst>
          </p:cNvPr>
          <p:cNvCxnSpPr>
            <a:cxnSpLocks/>
          </p:cNvCxnSpPr>
          <p:nvPr/>
        </p:nvCxnSpPr>
        <p:spPr>
          <a:xfrm flipH="1">
            <a:off x="5099050" y="5932871"/>
            <a:ext cx="210053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AC2CC5A-B800-B9DB-FF2B-7423FB3F0547}"/>
              </a:ext>
            </a:extLst>
          </p:cNvPr>
          <p:cNvCxnSpPr>
            <a:cxnSpLocks/>
          </p:cNvCxnSpPr>
          <p:nvPr/>
        </p:nvCxnSpPr>
        <p:spPr>
          <a:xfrm>
            <a:off x="4356100" y="3193378"/>
            <a:ext cx="16420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48ED63D-C872-E540-F6AE-5E9AA35D9FEA}"/>
              </a:ext>
            </a:extLst>
          </p:cNvPr>
          <p:cNvSpPr txBox="1"/>
          <p:nvPr/>
        </p:nvSpPr>
        <p:spPr>
          <a:xfrm>
            <a:off x="2377625" y="2940176"/>
            <a:ext cx="202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Trigger: Pin 0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884FDC6-E6C3-388C-0CD4-9A607A10962E}"/>
              </a:ext>
            </a:extLst>
          </p:cNvPr>
          <p:cNvCxnSpPr/>
          <p:nvPr/>
        </p:nvCxnSpPr>
        <p:spPr>
          <a:xfrm>
            <a:off x="3172348" y="4829208"/>
            <a:ext cx="65434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03B7FBD9-E61E-D50C-3EF6-9938CA413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2841" y="4409790"/>
            <a:ext cx="838835" cy="838835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9B75477-D03F-344A-5B93-FD0DF27C5020}"/>
              </a:ext>
            </a:extLst>
          </p:cNvPr>
          <p:cNvCxnSpPr>
            <a:cxnSpLocks/>
          </p:cNvCxnSpPr>
          <p:nvPr/>
        </p:nvCxnSpPr>
        <p:spPr>
          <a:xfrm flipH="1">
            <a:off x="4433910" y="3852427"/>
            <a:ext cx="24661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5EFE5F-4BFA-7F82-877A-2B0AFE2491A8}"/>
              </a:ext>
            </a:extLst>
          </p:cNvPr>
          <p:cNvCxnSpPr>
            <a:cxnSpLocks/>
          </p:cNvCxnSpPr>
          <p:nvPr/>
        </p:nvCxnSpPr>
        <p:spPr>
          <a:xfrm>
            <a:off x="6900480" y="3193378"/>
            <a:ext cx="0" cy="659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AEC0D78B-1D38-49B1-2047-4984E85134B7}"/>
              </a:ext>
            </a:extLst>
          </p:cNvPr>
          <p:cNvCxnSpPr>
            <a:cxnSpLocks/>
          </p:cNvCxnSpPr>
          <p:nvPr/>
        </p:nvCxnSpPr>
        <p:spPr>
          <a:xfrm>
            <a:off x="5264150" y="5468412"/>
            <a:ext cx="0" cy="34380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544AD04-612D-E832-F724-7B7BF93231B6}"/>
              </a:ext>
            </a:extLst>
          </p:cNvPr>
          <p:cNvCxnSpPr>
            <a:cxnSpLocks/>
          </p:cNvCxnSpPr>
          <p:nvPr/>
        </p:nvCxnSpPr>
        <p:spPr>
          <a:xfrm>
            <a:off x="5091387" y="5508278"/>
            <a:ext cx="7663" cy="4245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918FB93D-CB49-0A76-D264-31A5FC9E4FAA}"/>
              </a:ext>
            </a:extLst>
          </p:cNvPr>
          <p:cNvCxnSpPr>
            <a:cxnSpLocks/>
          </p:cNvCxnSpPr>
          <p:nvPr/>
        </p:nvCxnSpPr>
        <p:spPr>
          <a:xfrm>
            <a:off x="4926787" y="5492077"/>
            <a:ext cx="0" cy="62932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Gerader Verbinder 1028">
            <a:extLst>
              <a:ext uri="{FF2B5EF4-FFF2-40B4-BE49-F238E27FC236}">
                <a16:creationId xmlns:a16="http://schemas.microsoft.com/office/drawing/2014/main" id="{952C66D3-9970-0B3F-CE8E-212E2B919720}"/>
              </a:ext>
            </a:extLst>
          </p:cNvPr>
          <p:cNvCxnSpPr>
            <a:cxnSpLocks/>
          </p:cNvCxnSpPr>
          <p:nvPr/>
        </p:nvCxnSpPr>
        <p:spPr>
          <a:xfrm>
            <a:off x="9810708" y="3357213"/>
            <a:ext cx="3048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Gerader Verbinder 1030">
            <a:extLst>
              <a:ext uri="{FF2B5EF4-FFF2-40B4-BE49-F238E27FC236}">
                <a16:creationId xmlns:a16="http://schemas.microsoft.com/office/drawing/2014/main" id="{A5B055B6-D683-D299-E0B7-80AF6189001C}"/>
              </a:ext>
            </a:extLst>
          </p:cNvPr>
          <p:cNvCxnSpPr>
            <a:cxnSpLocks/>
          </p:cNvCxnSpPr>
          <p:nvPr/>
        </p:nvCxnSpPr>
        <p:spPr>
          <a:xfrm flipH="1">
            <a:off x="9810708" y="2991551"/>
            <a:ext cx="3048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Gerader Verbinder 1032">
            <a:extLst>
              <a:ext uri="{FF2B5EF4-FFF2-40B4-BE49-F238E27FC236}">
                <a16:creationId xmlns:a16="http://schemas.microsoft.com/office/drawing/2014/main" id="{F7552BB0-32BB-D6BB-B946-FF36CB666B14}"/>
              </a:ext>
            </a:extLst>
          </p:cNvPr>
          <p:cNvCxnSpPr>
            <a:cxnSpLocks/>
          </p:cNvCxnSpPr>
          <p:nvPr/>
        </p:nvCxnSpPr>
        <p:spPr>
          <a:xfrm>
            <a:off x="9810708" y="2623820"/>
            <a:ext cx="304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feld 1034">
            <a:extLst>
              <a:ext uri="{FF2B5EF4-FFF2-40B4-BE49-F238E27FC236}">
                <a16:creationId xmlns:a16="http://schemas.microsoft.com/office/drawing/2014/main" id="{0B6A8E45-E174-8CA3-7D9B-A9576D5CFFDF}"/>
              </a:ext>
            </a:extLst>
          </p:cNvPr>
          <p:cNvSpPr txBox="1"/>
          <p:nvPr/>
        </p:nvSpPr>
        <p:spPr>
          <a:xfrm>
            <a:off x="10142220" y="2392680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Pin 3</a:t>
            </a:r>
          </a:p>
          <a:p>
            <a:r>
              <a:rPr lang="de-DE" dirty="0"/>
              <a:t>Pin 1</a:t>
            </a:r>
          </a:p>
          <a:p>
            <a:r>
              <a:rPr lang="de-DE" dirty="0"/>
              <a:t>Pin 0</a:t>
            </a:r>
          </a:p>
        </p:txBody>
      </p:sp>
      <p:sp>
        <p:nvSpPr>
          <p:cNvPr id="1036" name="Textfeld 1035">
            <a:extLst>
              <a:ext uri="{FF2B5EF4-FFF2-40B4-BE49-F238E27FC236}">
                <a16:creationId xmlns:a16="http://schemas.microsoft.com/office/drawing/2014/main" id="{0866CE04-91E7-6D4D-C156-25731BB17752}"/>
              </a:ext>
            </a:extLst>
          </p:cNvPr>
          <p:cNvSpPr txBox="1"/>
          <p:nvPr/>
        </p:nvSpPr>
        <p:spPr>
          <a:xfrm>
            <a:off x="10031612" y="19782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PMOD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D4447C-B6BD-41A0-8F0A-A94B8417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100" y="3609105"/>
            <a:ext cx="2055933" cy="11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19CCA3B-F53D-E5AD-5535-E3215FB6E14A}"/>
              </a:ext>
            </a:extLst>
          </p:cNvPr>
          <p:cNvCxnSpPr>
            <a:cxnSpLocks/>
          </p:cNvCxnSpPr>
          <p:nvPr/>
        </p:nvCxnSpPr>
        <p:spPr>
          <a:xfrm flipV="1">
            <a:off x="7844679" y="4838007"/>
            <a:ext cx="1" cy="626239"/>
          </a:xfrm>
          <a:prstGeom prst="straightConnector1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BC122A8A-C234-6447-9EFC-CACEF0618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2731" y="5248625"/>
            <a:ext cx="1114695" cy="11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8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Aufgaben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03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585276-1E69-53EE-FF82-251905D1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Füge zusätzliche 3 Taster hinzu</a:t>
            </a:r>
          </a:p>
          <a:p>
            <a:pPr lvl="1"/>
            <a:r>
              <a:rPr lang="de-DE" dirty="0"/>
              <a:t>Jeder Taster soll eine Frequenz setzen (z.B. …)</a:t>
            </a:r>
          </a:p>
          <a:p>
            <a:pPr lvl="1"/>
            <a:r>
              <a:rPr lang="de-DE" dirty="0"/>
              <a:t>Spiele eigene </a:t>
            </a:r>
            <a:r>
              <a:rPr lang="de-DE" dirty="0" err="1"/>
              <a:t>melodien</a:t>
            </a:r>
            <a:r>
              <a:rPr lang="de-DE" dirty="0"/>
              <a:t> über die </a:t>
            </a:r>
            <a:r>
              <a:rPr lang="de-DE" dirty="0" err="1"/>
              <a:t>taster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Starte </a:t>
            </a:r>
            <a:r>
              <a:rPr lang="de-DE" dirty="0" err="1"/>
              <a:t>Ardour</a:t>
            </a:r>
            <a:r>
              <a:rPr lang="de-DE" dirty="0"/>
              <a:t> DAW und spiele richtige Audio Demo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AB55ADC-0E6E-F040-D17B-1A142117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C7F8D5-59C2-A793-D5D0-6A3E2EF1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FAFC7-56B0-427C-450C-5C500E4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725E-5384-FC5A-0E07-82758A68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BDF02A8-A770-4C49-B4D3-6A68AB4C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Ende</a:t>
            </a:r>
            <a:endParaRPr lang="en-US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EEAE601-F4D6-493F-9583-9243A85D1B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21367" r="13615" b="40282"/>
          <a:stretch/>
        </p:blipFill>
        <p:spPr>
          <a:xfrm>
            <a:off x="0" y="1397120"/>
            <a:ext cx="12192000" cy="487387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6EFF9-904C-4A9C-9FAA-22B1AED5CB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18F31-5A0E-4CBD-9FEE-1BF7F18C20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541C1-B039-4E6C-A5AB-00A45C8AA8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42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67F871-F284-4686-8F94-0D38AD71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Audio Synthese und Filter: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 Signalverarbeitung</a:t>
            </a:r>
          </a:p>
          <a:p>
            <a:r>
              <a:rPr lang="de-DE" dirty="0">
                <a:sym typeface="Wingdings" panose="05000000000000000000" pitchFamily="2" charset="2"/>
              </a:rPr>
              <a:t>Delta-Sigma Modulation und Digital / Analogwandlung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Mixed-Signal Chip Design</a:t>
            </a:r>
          </a:p>
          <a:p>
            <a:r>
              <a:rPr lang="en-US" dirty="0">
                <a:sym typeface="Wingdings" panose="05000000000000000000" pitchFamily="2" charset="2"/>
              </a:rPr>
              <a:t>Verilog </a:t>
            </a:r>
            <a:r>
              <a:rPr lang="en-US" dirty="0" err="1">
                <a:sym typeface="Wingdings" panose="05000000000000000000" pitchFamily="2" charset="2"/>
              </a:rPr>
              <a:t>Programmierung</a:t>
            </a:r>
            <a:r>
              <a:rPr lang="en-US" dirty="0">
                <a:sym typeface="Wingdings" panose="05000000000000000000" pitchFamily="2" charset="2"/>
              </a:rPr>
              <a:t>, Simulation, FPGA, Tapeout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Digital Chip Design</a:t>
            </a:r>
          </a:p>
          <a:p>
            <a:r>
              <a:rPr lang="en-US" dirty="0" err="1">
                <a:sym typeface="Wingdings" panose="05000000000000000000" pitchFamily="2" charset="2"/>
              </a:rPr>
              <a:t>Analoger</a:t>
            </a:r>
            <a:r>
              <a:rPr lang="en-US" dirty="0">
                <a:sym typeface="Wingdings" panose="05000000000000000000" pitchFamily="2" charset="2"/>
              </a:rPr>
              <a:t> Lowpass Filter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 Analog </a:t>
            </a:r>
            <a:r>
              <a:rPr lang="en-US" dirty="0" err="1">
                <a:sym typeface="Wingdings" panose="05000000000000000000" pitchFamily="2" charset="2"/>
              </a:rPr>
              <a:t>Schaltungsdesign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All das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r>
              <a:rPr lang="en-US" dirty="0">
                <a:sym typeface="Wingdings" panose="05000000000000000000" pitchFamily="2" charset="2"/>
              </a:rPr>
              <a:t> Teil des </a:t>
            </a:r>
            <a:r>
              <a:rPr lang="en-US" dirty="0" err="1">
                <a:sym typeface="Wingdings" panose="05000000000000000000" pitchFamily="2" charset="2"/>
              </a:rPr>
              <a:t>Elektrotechnik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Studiums</a:t>
            </a:r>
            <a:r>
              <a:rPr lang="en-US" dirty="0">
                <a:sym typeface="Wingdings" panose="05000000000000000000" pitchFamily="2" charset="2"/>
              </a:rPr>
              <a:t>! 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11C0BE-1465-43CD-9212-ED4A9B27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habt ihr heute gelernt?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115CB-6DAE-4305-BC87-69DE7401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D9CEB-8D9E-47D7-BF13-300A3D1F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66181-1A8E-4B97-AFA8-FBA61AD9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8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Basis-Sound: Das Rechteck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6700" y="3194809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26131" y="3194809"/>
            <a:ext cx="2468880" cy="1234440"/>
          </a:xfrm>
          <a:prstGeom prst="rect">
            <a:avLst/>
          </a:prstGeom>
        </p:spPr>
      </p:pic>
      <p:pic>
        <p:nvPicPr>
          <p:cNvPr id="10" name="wave3">
            <a:hlinkClick r:id="" action="ppaction://media"/>
            <a:extLst>
              <a:ext uri="{FF2B5EF4-FFF2-40B4-BE49-F238E27FC236}">
                <a16:creationId xmlns:a16="http://schemas.microsoft.com/office/drawing/2014/main" id="{C08D86C9-E91F-44F2-B21B-6C54D20E3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66744" y="3812029"/>
            <a:ext cx="406400" cy="406400"/>
          </a:xfrm>
          <a:prstGeom prst="rect">
            <a:avLst/>
          </a:prstGeom>
        </p:spPr>
      </p:pic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F381AF29-B4FA-447A-A3BC-B61B0A408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1333109"/>
          </a:xfrm>
        </p:spPr>
        <p:txBody>
          <a:bodyPr/>
          <a:lstStyle/>
          <a:p>
            <a:r>
              <a:rPr lang="de-DE" dirty="0"/>
              <a:t>Ein Grundton und sehr viele Oberwellen</a:t>
            </a:r>
          </a:p>
          <a:p>
            <a:r>
              <a:rPr lang="de-DE" dirty="0"/>
              <a:t>„harter Sound“: hohe Frequenzen</a:t>
            </a:r>
          </a:p>
          <a:p>
            <a:pPr lvl="1"/>
            <a:r>
              <a:rPr lang="de-DE" dirty="0"/>
              <a:t>Klirrender Sound</a:t>
            </a:r>
            <a:endParaRPr lang="en-US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33F1FD-05DE-40BC-9B26-4469CFDD9F8A}"/>
              </a:ext>
            </a:extLst>
          </p:cNvPr>
          <p:cNvCxnSpPr/>
          <p:nvPr/>
        </p:nvCxnSpPr>
        <p:spPr>
          <a:xfrm>
            <a:off x="7031421" y="4046482"/>
            <a:ext cx="263590" cy="0"/>
          </a:xfrm>
          <a:prstGeom prst="straightConnector1">
            <a:avLst/>
          </a:prstGeom>
          <a:ln w="28575">
            <a:solidFill>
              <a:srgbClr val="0D404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B7C0104-C7FB-4C14-9DF3-4D88280BF348}"/>
              </a:ext>
            </a:extLst>
          </p:cNvPr>
          <p:cNvSpPr txBox="1"/>
          <p:nvPr/>
        </p:nvSpPr>
        <p:spPr>
          <a:xfrm>
            <a:off x="6947717" y="3663716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viele Oberwellen</a:t>
            </a:r>
            <a:endParaRPr lang="en-US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09B669A-2D3D-4407-800C-3EAF50FE2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7085" y="4850535"/>
            <a:ext cx="2631165" cy="126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22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Smoother Sound: Filter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19C9F0-42E8-49A6-9D20-3DA42CC02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31631" y="1401565"/>
            <a:ext cx="2468880" cy="12344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3A279-9893-47CD-9543-1B35434DF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700" y="1322836"/>
            <a:ext cx="2468880" cy="123444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8721EC9-39E9-4743-A2E3-706DEB15E0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826131" y="3018198"/>
            <a:ext cx="2468880" cy="12344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7985FD3-9792-474B-9D31-F81F9D84C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76700" y="4760851"/>
            <a:ext cx="2468880" cy="123444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D9774E-9FF7-44BD-B94F-A5D7D3F2BD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26131" y="4760851"/>
            <a:ext cx="2468880" cy="1234440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D531545A-964D-4D3E-BA1E-CD0C4E56CDEC}"/>
              </a:ext>
            </a:extLst>
          </p:cNvPr>
          <p:cNvSpPr txBox="1"/>
          <p:nvPr/>
        </p:nvSpPr>
        <p:spPr>
          <a:xfrm>
            <a:off x="5878470" y="2682553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</a:t>
            </a:r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F3DF7-CE3F-4FE4-81ED-60763A0FAE9B}"/>
              </a:ext>
            </a:extLst>
          </p:cNvPr>
          <p:cNvSpPr txBox="1"/>
          <p:nvPr/>
        </p:nvSpPr>
        <p:spPr>
          <a:xfrm>
            <a:off x="5878470" y="437945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  <a:endParaRPr lang="en-US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2ACDB6D-0D11-4A04-A78D-A3FB43293392}"/>
              </a:ext>
            </a:extLst>
          </p:cNvPr>
          <p:cNvSpPr txBox="1"/>
          <p:nvPr/>
        </p:nvSpPr>
        <p:spPr>
          <a:xfrm rot="5400000">
            <a:off x="2056182" y="4376827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21" name="wave1">
            <a:hlinkClick r:id="" action="ppaction://media"/>
            <a:extLst>
              <a:ext uri="{FF2B5EF4-FFF2-40B4-BE49-F238E27FC236}">
                <a16:creationId xmlns:a16="http://schemas.microsoft.com/office/drawing/2014/main" id="{956CB361-ABE5-4A85-85C5-CCDAFE3DE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02128" y="1736856"/>
            <a:ext cx="406400" cy="406400"/>
          </a:xfrm>
          <a:prstGeom prst="rect">
            <a:avLst/>
          </a:prstGeom>
        </p:spPr>
      </p:pic>
      <p:pic>
        <p:nvPicPr>
          <p:cNvPr id="22" name="wave2">
            <a:hlinkClick r:id="" action="ppaction://media"/>
            <a:extLst>
              <a:ext uri="{FF2B5EF4-FFF2-40B4-BE49-F238E27FC236}">
                <a16:creationId xmlns:a16="http://schemas.microsoft.com/office/drawing/2014/main" id="{04C9B2D5-7806-4F52-8839-B84A2C0AAD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61434" y="5174871"/>
            <a:ext cx="406400" cy="406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7EC0780-6B11-419B-B7FF-BBED2A55338F}"/>
              </a:ext>
            </a:extLst>
          </p:cNvPr>
          <p:cNvSpPr txBox="1"/>
          <p:nvPr/>
        </p:nvSpPr>
        <p:spPr>
          <a:xfrm rot="5400000">
            <a:off x="9248687" y="437682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6CEB8-5B02-4589-B7B2-2D3EA1131FEA}"/>
              </a:ext>
            </a:extLst>
          </p:cNvPr>
          <p:cNvSpPr txBox="1"/>
          <p:nvPr/>
        </p:nvSpPr>
        <p:spPr>
          <a:xfrm>
            <a:off x="976700" y="2974383"/>
            <a:ext cx="31886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Parameter: Grenzfrequenz</a:t>
            </a:r>
          </a:p>
          <a:p>
            <a:r>
              <a:rPr lang="de-DE" sz="1600" dirty="0">
                <a:sym typeface="Wingdings" panose="05000000000000000000" pitchFamily="2" charset="2"/>
              </a:rPr>
              <a:t> Frequenzen ca. 70% von Max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Hier: </a:t>
            </a:r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500 Hz</a:t>
            </a:r>
            <a:endParaRPr lang="en-US" sz="16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B0CF30E-5DFD-47E2-A1DF-FFD606834017}"/>
              </a:ext>
            </a:extLst>
          </p:cNvPr>
          <p:cNvCxnSpPr>
            <a:cxnSpLocks/>
          </p:cNvCxnSpPr>
          <p:nvPr/>
        </p:nvCxnSpPr>
        <p:spPr>
          <a:xfrm flipV="1">
            <a:off x="5454868" y="3584028"/>
            <a:ext cx="0" cy="55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AE096E4-E172-4D6E-8AFC-79C93467E501}"/>
              </a:ext>
            </a:extLst>
          </p:cNvPr>
          <p:cNvCxnSpPr>
            <a:cxnSpLocks/>
          </p:cNvCxnSpPr>
          <p:nvPr/>
        </p:nvCxnSpPr>
        <p:spPr>
          <a:xfrm flipH="1">
            <a:off x="4887908" y="3584028"/>
            <a:ext cx="566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35721B6C-D12B-42DF-A5DB-59FF21D00E63}"/>
              </a:ext>
            </a:extLst>
          </p:cNvPr>
          <p:cNvSpPr txBox="1"/>
          <p:nvPr/>
        </p:nvSpPr>
        <p:spPr>
          <a:xfrm>
            <a:off x="5331785" y="4092242"/>
            <a:ext cx="29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f</a:t>
            </a:r>
            <a:r>
              <a:rPr lang="de-DE" sz="1200" baseline="-25000" dirty="0" err="1"/>
              <a:t>g</a:t>
            </a:r>
            <a:endParaRPr lang="en-US" sz="1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3DF88E-F900-4156-820F-4EE009EF8A95}"/>
              </a:ext>
            </a:extLst>
          </p:cNvPr>
          <p:cNvSpPr txBox="1"/>
          <p:nvPr/>
        </p:nvSpPr>
        <p:spPr>
          <a:xfrm>
            <a:off x="4538721" y="3439818"/>
            <a:ext cx="432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0.7</a:t>
            </a:r>
            <a:endParaRPr lang="en-US" sz="12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FCC08DA-DB50-417D-B3ED-F6C1FC5788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39190" y="2277051"/>
            <a:ext cx="1854822" cy="165726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CA7A1BB-1801-45CE-8B7A-3AC00A867489}"/>
              </a:ext>
            </a:extLst>
          </p:cNvPr>
          <p:cNvSpPr/>
          <p:nvPr/>
        </p:nvSpPr>
        <p:spPr>
          <a:xfrm>
            <a:off x="8681062" y="2277051"/>
            <a:ext cx="1689100" cy="76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49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547B48-D8A3-4ADD-86DD-1FC33ED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Grenzfrequenz brauchen wir?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38E41-B476-4617-BBDC-29F3E706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F82E5-63EF-4390-BEA0-9922DBA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F52A6-F847-4775-A499-ABC10F03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AA9CD0-96D1-4A60-A849-4152CBC6B139}"/>
              </a:ext>
            </a:extLst>
          </p:cNvPr>
          <p:cNvSpPr txBox="1"/>
          <p:nvPr/>
        </p:nvSpPr>
        <p:spPr>
          <a:xfrm>
            <a:off x="7804439" y="1655158"/>
            <a:ext cx="39934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Oberwellen (hohe Frequenzen) gedämpft: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Weniger „harsch“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Weniger Klirren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Smoother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Weniger „Energie“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sz="1600" dirty="0">
                <a:sym typeface="Wingdings" panose="05000000000000000000" pitchFamily="2" charset="2"/>
              </a:rPr>
              <a:t>Man hört den Grundton mehr</a:t>
            </a:r>
            <a:endParaRPr lang="en-US" sz="1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3DC4E1A-60DF-4FDA-A1D4-D46E371D7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61532" y="1449238"/>
            <a:ext cx="1645920" cy="82296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5EE9FC5-FA92-4ADC-91B8-AC50102EA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76700" y="1449238"/>
            <a:ext cx="1645920" cy="82296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AAE56D2-BDA1-4468-B5E2-B7E244E811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61532" y="2427648"/>
            <a:ext cx="1645920" cy="82296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E21E919-FD0C-4B92-9967-65A84174D4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76700" y="3399814"/>
            <a:ext cx="1645920" cy="8229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E1C8849-B1A7-44AE-A6B4-8F21AEC851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461532" y="3403121"/>
            <a:ext cx="1645920" cy="82296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F3EF3A3-6D53-4CC7-82E5-706218520E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976700" y="2427648"/>
            <a:ext cx="1645920" cy="82296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D7F6CABA-7514-4C7A-B183-FB73EB1150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76700" y="4371980"/>
            <a:ext cx="1645920" cy="82296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182C5B7-0FC6-4EDB-8DD2-5555561F2C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461532" y="4375287"/>
            <a:ext cx="1645920" cy="82296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AD1BB16-5404-407F-9F97-4A4AA10F20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76700" y="5344146"/>
            <a:ext cx="1645920" cy="82296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EDE856AC-365B-4394-920C-2B1A4B28DD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3461532" y="5347453"/>
            <a:ext cx="1645920" cy="82296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1AEFF8FF-4C46-443D-A5C3-55843AC1B9F3}"/>
              </a:ext>
            </a:extLst>
          </p:cNvPr>
          <p:cNvSpPr txBox="1"/>
          <p:nvPr/>
        </p:nvSpPr>
        <p:spPr>
          <a:xfrm>
            <a:off x="5417044" y="1691441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Ohne Filter</a:t>
            </a:r>
            <a:endParaRPr lang="en-US" sz="16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ACE777D-ACE5-42F3-9233-7FAE17A54E51}"/>
              </a:ext>
            </a:extLst>
          </p:cNvPr>
          <p:cNvSpPr txBox="1"/>
          <p:nvPr/>
        </p:nvSpPr>
        <p:spPr>
          <a:xfrm>
            <a:off x="5417044" y="2669851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4000 Hz</a:t>
            </a:r>
            <a:endParaRPr lang="en-US" sz="16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1B86077-2F77-408C-BA67-A76936024426}"/>
              </a:ext>
            </a:extLst>
          </p:cNvPr>
          <p:cNvSpPr txBox="1"/>
          <p:nvPr/>
        </p:nvSpPr>
        <p:spPr>
          <a:xfrm>
            <a:off x="5426322" y="3642017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2000 Hz</a:t>
            </a:r>
            <a:endParaRPr lang="en-US" sz="16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A769BD6-F248-462D-BA29-DE3D1B431569}"/>
              </a:ext>
            </a:extLst>
          </p:cNvPr>
          <p:cNvSpPr txBox="1"/>
          <p:nvPr/>
        </p:nvSpPr>
        <p:spPr>
          <a:xfrm>
            <a:off x="5417044" y="4614183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1000 Hz</a:t>
            </a:r>
            <a:endParaRPr lang="en-US" sz="16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5618DA5-0510-4EE2-9657-409FE53F1669}"/>
              </a:ext>
            </a:extLst>
          </p:cNvPr>
          <p:cNvSpPr txBox="1"/>
          <p:nvPr/>
        </p:nvSpPr>
        <p:spPr>
          <a:xfrm>
            <a:off x="5426322" y="5594247"/>
            <a:ext cx="1339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f</a:t>
            </a:r>
            <a:r>
              <a:rPr lang="de-DE" sz="1600" baseline="-25000" dirty="0" err="1"/>
              <a:t>g</a:t>
            </a:r>
            <a:r>
              <a:rPr lang="de-DE" sz="1600" dirty="0"/>
              <a:t> = 500 Hz</a:t>
            </a:r>
            <a:endParaRPr lang="en-US" sz="1600" dirty="0"/>
          </a:p>
        </p:txBody>
      </p:sp>
      <p:pic>
        <p:nvPicPr>
          <p:cNvPr id="52" name="wave1">
            <a:hlinkClick r:id="" action="ppaction://media"/>
            <a:extLst>
              <a:ext uri="{FF2B5EF4-FFF2-40B4-BE49-F238E27FC236}">
                <a16:creationId xmlns:a16="http://schemas.microsoft.com/office/drawing/2014/main" id="{62FA7C95-1F48-4F22-B573-D9AD3E6FF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1657518"/>
            <a:ext cx="406400" cy="406400"/>
          </a:xfrm>
          <a:prstGeom prst="rect">
            <a:avLst/>
          </a:prstGeom>
        </p:spPr>
      </p:pic>
      <p:pic>
        <p:nvPicPr>
          <p:cNvPr id="53" name="wave2">
            <a:hlinkClick r:id="" action="ppaction://media"/>
            <a:extLst>
              <a:ext uri="{FF2B5EF4-FFF2-40B4-BE49-F238E27FC236}">
                <a16:creationId xmlns:a16="http://schemas.microsoft.com/office/drawing/2014/main" id="{97861A1E-FA39-4965-A924-1EB506B446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2634257"/>
            <a:ext cx="406400" cy="406400"/>
          </a:xfrm>
          <a:prstGeom prst="rect">
            <a:avLst/>
          </a:prstGeom>
        </p:spPr>
      </p:pic>
      <p:pic>
        <p:nvPicPr>
          <p:cNvPr id="54" name="wave3">
            <a:hlinkClick r:id="" action="ppaction://media"/>
            <a:extLst>
              <a:ext uri="{FF2B5EF4-FFF2-40B4-BE49-F238E27FC236}">
                <a16:creationId xmlns:a16="http://schemas.microsoft.com/office/drawing/2014/main" id="{230070C9-CFCB-4B81-9AFC-7D2DE287B3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3610996"/>
            <a:ext cx="406400" cy="406400"/>
          </a:xfrm>
          <a:prstGeom prst="rect">
            <a:avLst/>
          </a:prstGeom>
        </p:spPr>
      </p:pic>
      <p:pic>
        <p:nvPicPr>
          <p:cNvPr id="55" name="wave4">
            <a:hlinkClick r:id="" action="ppaction://media"/>
            <a:extLst>
              <a:ext uri="{FF2B5EF4-FFF2-40B4-BE49-F238E27FC236}">
                <a16:creationId xmlns:a16="http://schemas.microsoft.com/office/drawing/2014/main" id="{0412437D-F85B-47DA-993B-6B9F1771B0A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4580260"/>
            <a:ext cx="406400" cy="406400"/>
          </a:xfrm>
          <a:prstGeom prst="rect">
            <a:avLst/>
          </a:prstGeom>
        </p:spPr>
      </p:pic>
      <p:pic>
        <p:nvPicPr>
          <p:cNvPr id="56" name="wave5">
            <a:hlinkClick r:id="" action="ppaction://media"/>
            <a:extLst>
              <a:ext uri="{FF2B5EF4-FFF2-40B4-BE49-F238E27FC236}">
                <a16:creationId xmlns:a16="http://schemas.microsoft.com/office/drawing/2014/main" id="{E5D9723C-B028-4764-9937-08B63347E41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007225" y="5594247"/>
            <a:ext cx="406400" cy="406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44143A-E363-4BCB-A538-EE0429F7C7A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94589" y="3532741"/>
            <a:ext cx="2420711" cy="21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4153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38776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891349A-085C-447B-939F-1F672556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Sound Synthese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DF8DE-670F-4656-910C-5034F675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30.09.2025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07121-3E45-4D4F-861D-012AF335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/>
              <a:t>CD101 Workshop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E1819-C2E5-4DA9-8942-0D61869F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F381AF29-B4FA-447A-A3BC-B61B0A408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1333109"/>
          </a:xfrm>
        </p:spPr>
        <p:txBody>
          <a:bodyPr/>
          <a:lstStyle/>
          <a:p>
            <a:r>
              <a:rPr lang="de-DE" dirty="0"/>
              <a:t>Rechteck als Basis</a:t>
            </a:r>
          </a:p>
          <a:p>
            <a:r>
              <a:rPr lang="de-DE" dirty="0"/>
              <a:t>Filter mit einstellbarem </a:t>
            </a:r>
            <a:r>
              <a:rPr lang="de-DE" dirty="0" err="1"/>
              <a:t>Cutoff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09A1E25-61AF-4AF2-A7E8-B51766E9C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587" y="2643571"/>
            <a:ext cx="5031803" cy="2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1458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_ITIV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Präsentation_leer_EN_02.potx" id="{5D89CDAB-7AC5-4A5F-AD34-F4699854DFA0}" vid="{B098DD4B-A2B8-4521-A622-0D01B1D5D24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223fccd-496d-4d60-ab1e-9fe063707a98" xsi:nil="true"/>
    <lcf76f155ced4ddcb4097134ff3c332f xmlns="d135b34d-95ba-4ea7-9a36-25fedb64cf3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6966FF0A48164D963B7F809B2EC653" ma:contentTypeVersion="11" ma:contentTypeDescription="Create a new document." ma:contentTypeScope="" ma:versionID="5e73a2f0cb1c6e567a0d8ba0bb9415e7">
  <xsd:schema xmlns:xsd="http://www.w3.org/2001/XMLSchema" xmlns:xs="http://www.w3.org/2001/XMLSchema" xmlns:p="http://schemas.microsoft.com/office/2006/metadata/properties" xmlns:ns2="d135b34d-95ba-4ea7-9a36-25fedb64cf3f" xmlns:ns3="a223fccd-496d-4d60-ab1e-9fe063707a98" targetNamespace="http://schemas.microsoft.com/office/2006/metadata/properties" ma:root="true" ma:fieldsID="1dffb006a981b47d50cdb0dfcee9263b" ns2:_="" ns3:_="">
    <xsd:import namespace="d135b34d-95ba-4ea7-9a36-25fedb64cf3f"/>
    <xsd:import namespace="a223fccd-496d-4d60-ab1e-9fe063707a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5b34d-95ba-4ea7-9a36-25fedb64c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6641f5-0da7-4f48-9a81-ef320f6056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3fccd-496d-4d60-ab1e-9fe063707a9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e7e7b1b-63d0-4989-b25f-da5f99d7219f}" ma:internalName="TaxCatchAll" ma:showField="CatchAllData" ma:web="a223fccd-496d-4d60-ab1e-9fe063707a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49BF2C-DE67-4C3D-93F4-3003D2AAFDB5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a223fccd-496d-4d60-ab1e-9fe063707a98"/>
    <ds:schemaRef ds:uri="d135b34d-95ba-4ea7-9a36-25fedb64cf3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E172695-AF94-4AD4-9470-9C9AD2847F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0A3E6E-CAE0-4B2A-A616-8EE7E4B2E8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5b34d-95ba-4ea7-9a36-25fedb64cf3f"/>
    <ds:schemaRef ds:uri="a223fccd-496d-4d60-ab1e-9fe063707a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Vorlage_Präsentation_leer_EN_02</Template>
  <TotalTime>0</TotalTime>
  <Words>1085</Words>
  <Application>Microsoft Office PowerPoint</Application>
  <PresentationFormat>Breitbild</PresentationFormat>
  <Paragraphs>405</Paragraphs>
  <Slides>55</Slides>
  <Notes>11</Notes>
  <HiddenSlides>0</HiddenSlides>
  <MMClips>27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9" baseType="lpstr">
      <vt:lpstr>Arial</vt:lpstr>
      <vt:lpstr>Calibri</vt:lpstr>
      <vt:lpstr>Wingdings</vt:lpstr>
      <vt:lpstr>Slide Master_ITIV</vt:lpstr>
      <vt:lpstr>PowerPoint-Präsentation</vt:lpstr>
      <vt:lpstr>Wie kommt man zu elektronischer Musik?</vt:lpstr>
      <vt:lpstr>Ein einfacher Sinuston: Grundton</vt:lpstr>
      <vt:lpstr>Fourier Analyse: Oberwellen</vt:lpstr>
      <vt:lpstr>Auf dem Weg zum Rechteck</vt:lpstr>
      <vt:lpstr>Unser Basis-Sound: Das Rechteck</vt:lpstr>
      <vt:lpstr>Smoother Sound: Filter</vt:lpstr>
      <vt:lpstr>Welche Grenzfrequenz brauchen wir?</vt:lpstr>
      <vt:lpstr>Unsere Sound Synthese</vt:lpstr>
      <vt:lpstr>Trigger / Gate</vt:lpstr>
      <vt:lpstr>Rhythmus: Ein komplexeres Pattern</vt:lpstr>
      <vt:lpstr>Tonhöhe: Andere Frequenz des Basis-Sounds</vt:lpstr>
      <vt:lpstr>Envelope</vt:lpstr>
      <vt:lpstr>Envelope</vt:lpstr>
      <vt:lpstr>Envelope</vt:lpstr>
      <vt:lpstr>Fertiges Signal am Ende:</vt:lpstr>
      <vt:lpstr>Umsetzung als Chip: 1. Simulation</vt:lpstr>
      <vt:lpstr>Umsetzung auf dem Chip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Verilog</vt:lpstr>
      <vt:lpstr>Oszillator: Erzeugte Schaltung</vt:lpstr>
      <vt:lpstr>Distrobox einrichten</vt:lpstr>
      <vt:lpstr>Repo auschecken</vt:lpstr>
      <vt:lpstr>TerosHDL Installieren</vt:lpstr>
      <vt:lpstr>Oszillator: Simulation</vt:lpstr>
      <vt:lpstr>PowerPoint-Präsentation</vt:lpstr>
      <vt:lpstr>Umsetzung als Chip: Wie werden Chips hergestellt?</vt:lpstr>
      <vt:lpstr>PowerPoint-Präsentation</vt:lpstr>
      <vt:lpstr>Umsetzung als Chip: 2. FPGA Emulation</vt:lpstr>
      <vt:lpstr>FPGAs</vt:lpstr>
      <vt:lpstr>Bitstream erzeugen</vt:lpstr>
      <vt:lpstr>FPGA Programmieren</vt:lpstr>
      <vt:lpstr>Einfacher Test mit ./cd101 Programm</vt:lpstr>
      <vt:lpstr>Zum Anschließen des Lautsprechers</vt:lpstr>
      <vt:lpstr>Digitale Werte</vt:lpstr>
      <vt:lpstr>Digitale Werte</vt:lpstr>
      <vt:lpstr>PowerPoint-Präsentation</vt:lpstr>
      <vt:lpstr>PowerPoint-Präsentation</vt:lpstr>
      <vt:lpstr>Ausgabe auf Lautsprecher</vt:lpstr>
      <vt:lpstr>Ausgabe auf Lautsprecher</vt:lpstr>
      <vt:lpstr>Mit FPGA</vt:lpstr>
      <vt:lpstr>Umsetzung als Chip: Tiny Tapeout</vt:lpstr>
      <vt:lpstr>Mit ASIC</vt:lpstr>
      <vt:lpstr>Weitere Aufgaben</vt:lpstr>
      <vt:lpstr>PowerPoint-Präsentation</vt:lpstr>
      <vt:lpstr>Ende</vt:lpstr>
      <vt:lpstr>Was habt ihr heute gelernt?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Pfau, Johannes (ITIV)</dc:creator>
  <cp:lastModifiedBy>Pfau, Johannes (ITIV)</cp:lastModifiedBy>
  <cp:revision>412</cp:revision>
  <dcterms:created xsi:type="dcterms:W3CDTF">2025-02-03T09:55:52Z</dcterms:created>
  <dcterms:modified xsi:type="dcterms:W3CDTF">2025-10-20T16:59:18Z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0x010100656966FF0A48164D963B7F809B2EC653</vt:lpwstr>
  </property>
  <property fmtid="{D5CDD505-2E9C-101B-9397-08002B2CF9AE}" pid="3" name="MediaServiceImageTags">
    <vt:lpwstr/>
  </property>
</Properties>
</file>